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38" r:id="rId2"/>
    <p:sldId id="260" r:id="rId3"/>
    <p:sldId id="322" r:id="rId4"/>
    <p:sldId id="321" r:id="rId5"/>
    <p:sldId id="337" r:id="rId6"/>
    <p:sldId id="323" r:id="rId7"/>
    <p:sldId id="328" r:id="rId8"/>
    <p:sldId id="334" r:id="rId9"/>
    <p:sldId id="331" r:id="rId10"/>
    <p:sldId id="324" r:id="rId11"/>
    <p:sldId id="325" r:id="rId12"/>
    <p:sldId id="326" r:id="rId13"/>
    <p:sldId id="281" r:id="rId14"/>
    <p:sldId id="282" r:id="rId15"/>
    <p:sldId id="335" r:id="rId16"/>
    <p:sldId id="286" r:id="rId17"/>
    <p:sldId id="283" r:id="rId18"/>
    <p:sldId id="291" r:id="rId19"/>
    <p:sldId id="336" r:id="rId20"/>
    <p:sldId id="292" r:id="rId21"/>
    <p:sldId id="294" r:id="rId22"/>
    <p:sldId id="299" r:id="rId23"/>
    <p:sldId id="315"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sters, I.M." initials="CI" lastIdx="0" clrIdx="0">
    <p:extLst>
      <p:ext uri="{19B8F6BF-5375-455C-9EA6-DF929625EA0E}">
        <p15:presenceInfo xmlns:p15="http://schemas.microsoft.com/office/powerpoint/2012/main" userId="S-1-5-21-2169066342-2480738168-2466311071-23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D9E5"/>
    <a:srgbClr val="E89E00"/>
    <a:srgbClr val="003741"/>
    <a:srgbClr val="00373E"/>
    <a:srgbClr val="6AB650"/>
    <a:srgbClr val="009CB4"/>
    <a:srgbClr val="F07814"/>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38" autoAdjust="0"/>
  </p:normalViewPr>
  <p:slideViewPr>
    <p:cSldViewPr snapToGrid="0">
      <p:cViewPr varScale="1">
        <p:scale>
          <a:sx n="116" d="100"/>
          <a:sy n="116" d="100"/>
        </p:scale>
        <p:origin x="390" y="108"/>
      </p:cViewPr>
      <p:guideLst/>
    </p:cSldViewPr>
  </p:slideViewPr>
  <p:notesTextViewPr>
    <p:cViewPr>
      <p:scale>
        <a:sx n="3" d="2"/>
        <a:sy n="3" d="2"/>
      </p:scale>
      <p:origin x="0" y="0"/>
    </p:cViewPr>
  </p:notesTextViewPr>
  <p:sorterViewPr>
    <p:cViewPr>
      <p:scale>
        <a:sx n="100" d="100"/>
        <a:sy n="100" d="100"/>
      </p:scale>
      <p:origin x="0" y="-53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t>1-3-2024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t>‹nr.›</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dirty="0" smtClean="0">
                <a:latin typeface="Arial" panose="020B0604020202020204" pitchFamily="34" charset="0"/>
              </a:rPr>
              <a:t>Zaadcel wordt in de eicel ingebracht</a:t>
            </a:r>
          </a:p>
          <a:p>
            <a:pPr eaLnBrk="1" hangingPunct="1"/>
            <a:r>
              <a:rPr lang="nl-NL" altLang="nl-NL" dirty="0" smtClean="0">
                <a:latin typeface="Arial" panose="020B0604020202020204" pitchFamily="34" charset="0"/>
              </a:rPr>
              <a:t>Na 3 dagen wordt beoordeeld of er geschikte embryo’s zijn ontstaan</a:t>
            </a:r>
          </a:p>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a:t>
            </a:fld>
            <a:endParaRPr lang="nl-NL"/>
          </a:p>
        </p:txBody>
      </p:sp>
    </p:spTree>
    <p:extLst>
      <p:ext uri="{BB962C8B-B14F-4D97-AF65-F5344CB8AC3E}">
        <p14:creationId xmlns:p14="http://schemas.microsoft.com/office/powerpoint/2010/main" val="413636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dirty="0" smtClean="0">
                <a:latin typeface="Arial" panose="020B0604020202020204" pitchFamily="34" charset="0"/>
              </a:rPr>
              <a:t>Zaadcel wordt in de eicel ingebracht</a:t>
            </a:r>
          </a:p>
          <a:p>
            <a:pPr eaLnBrk="1" hangingPunct="1"/>
            <a:r>
              <a:rPr lang="nl-NL" altLang="nl-NL" dirty="0" smtClean="0">
                <a:latin typeface="Arial" panose="020B0604020202020204" pitchFamily="34" charset="0"/>
              </a:rPr>
              <a:t>Na 3 dagen wordt beoordeeld of er geschikte embryo’s zijn ontstaan</a:t>
            </a:r>
          </a:p>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12</a:t>
            </a:fld>
            <a:endParaRPr lang="nl-NL"/>
          </a:p>
        </p:txBody>
      </p:sp>
    </p:spTree>
    <p:extLst>
      <p:ext uri="{BB962C8B-B14F-4D97-AF65-F5344CB8AC3E}">
        <p14:creationId xmlns:p14="http://schemas.microsoft.com/office/powerpoint/2010/main" val="484014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eaLnBrk="1" hangingPunct="1"/>
            <a:r>
              <a:rPr lang="nl-NL" altLang="nl-NL" dirty="0" smtClean="0">
                <a:latin typeface="Arial" panose="020B0604020202020204" pitchFamily="34" charset="0"/>
              </a:rPr>
              <a:t>ICSI kinderen</a:t>
            </a:r>
          </a:p>
          <a:p>
            <a:pPr lvl="1" eaLnBrk="1" hangingPunct="1"/>
            <a:r>
              <a:rPr lang="nl-NL" altLang="nl-NL" dirty="0" smtClean="0">
                <a:latin typeface="Arial" panose="020B0604020202020204" pitchFamily="34" charset="0"/>
              </a:rPr>
              <a:t>waarbij deze kinderen een normaal uiterlijk hebben en zich normaal ontwikkelen. Mannen met een aangetoonde chromosoomafwijking hebben wel een grotere kans op een kind met (ernstige) aangeboren afwijkingen. Als mannen met een Y-deletie een zoon krijgen, heeft deze zoon altijd dezelfde afwijking. Als de mannen uit een familie met duidelijke mannelijke vruchtbaarheidsproblemen, ook zonder dat er een afwijking in hun erfelijk materiaal is aangetoond, een zoon krijgen, is de kans groot dat ook deze zoon vruchtbaarheidsproblemen heeft.</a:t>
            </a:r>
          </a:p>
          <a:p>
            <a:pPr eaLnBrk="1" hangingPunct="1"/>
            <a:r>
              <a:rPr lang="nl-NL" altLang="nl-NL" dirty="0" smtClean="0">
                <a:latin typeface="Arial" panose="020B0604020202020204" pitchFamily="34" charset="0"/>
              </a:rPr>
              <a:t>Vrouwen</a:t>
            </a:r>
          </a:p>
          <a:p>
            <a:pPr eaLnBrk="1" hangingPunct="1"/>
            <a:r>
              <a:rPr lang="nl-NL" altLang="nl-NL" dirty="0" smtClean="0">
                <a:latin typeface="Arial" panose="020B0604020202020204" pitchFamily="34" charset="0"/>
              </a:rPr>
              <a:t>Kanker.</a:t>
            </a:r>
          </a:p>
          <a:p>
            <a:pPr eaLnBrk="1" hangingPunct="1"/>
            <a:r>
              <a:rPr lang="nl-NL" altLang="nl-NL" dirty="0" smtClean="0">
                <a:latin typeface="Arial" panose="020B0604020202020204" pitchFamily="34" charset="0"/>
              </a:rPr>
              <a:t>Tot nu toe is na IVF/ICSI geen verhoogde kans op borst-, baarmoeder- of eierstokkanker aangetoond, maar de gevolgen op langere termijn zijn (nog) niet volledig bekend.</a:t>
            </a:r>
          </a:p>
          <a:p>
            <a:pPr eaLnBrk="1" hangingPunct="1"/>
            <a:r>
              <a:rPr lang="nl-NL" altLang="nl-NL" dirty="0" smtClean="0">
                <a:latin typeface="Arial" panose="020B0604020202020204" pitchFamily="34" charset="0"/>
              </a:rPr>
              <a:t>Onbekende gevolgen.</a:t>
            </a:r>
          </a:p>
          <a:p>
            <a:pPr eaLnBrk="1" hangingPunct="1"/>
            <a:r>
              <a:rPr lang="nl-NL" altLang="nl-NL" dirty="0" smtClean="0">
                <a:latin typeface="Arial" panose="020B0604020202020204" pitchFamily="34" charset="0"/>
              </a:rPr>
              <a:t>Hoewel de IVF/ICSI-behandeling sinds de jaren tachtig routinematig wordt toegepast, zijn er mogelijk gevolgen op de lange termijn die nu nog niet bekend zijn.</a:t>
            </a:r>
          </a:p>
          <a:p>
            <a:pPr eaLnBrk="1" hangingPunct="1"/>
            <a:endParaRPr lang="nl-NL" altLang="nl-NL" dirty="0" smtClean="0">
              <a:latin typeface="Arial" panose="020B0604020202020204" pitchFamily="34" charset="0"/>
            </a:endParaRPr>
          </a:p>
          <a:p>
            <a:pPr eaLnBrk="1" hangingPunct="1"/>
            <a:r>
              <a:rPr lang="nl-NL" altLang="nl-NL" dirty="0" smtClean="0">
                <a:latin typeface="Arial" panose="020B0604020202020204" pitchFamily="34" charset="0"/>
              </a:rPr>
              <a:t>Referenties: </a:t>
            </a:r>
          </a:p>
          <a:p>
            <a:pPr eaLnBrk="1" hangingPunct="1"/>
            <a:r>
              <a:rPr lang="nl-NL" altLang="nl-NL" dirty="0" smtClean="0">
                <a:latin typeface="Arial" panose="020B0604020202020204" pitchFamily="34" charset="0"/>
              </a:rPr>
              <a:t>F. </a:t>
            </a:r>
            <a:r>
              <a:rPr lang="nl-NL" altLang="nl-NL" dirty="0" err="1" smtClean="0">
                <a:latin typeface="Arial" panose="020B0604020202020204" pitchFamily="34" charset="0"/>
              </a:rPr>
              <a:t>Belva</a:t>
            </a:r>
            <a:r>
              <a:rPr lang="nl-NL" altLang="nl-NL" dirty="0" smtClean="0">
                <a:latin typeface="Arial" panose="020B0604020202020204" pitchFamily="34" charset="0"/>
              </a:rPr>
              <a:t>, </a:t>
            </a:r>
            <a:r>
              <a:rPr lang="nl-NL" altLang="nl-NL" dirty="0" smtClean="0">
                <a:latin typeface="Arial" panose="020B0604020202020204" pitchFamily="34" charset="0"/>
                <a:hlinkClick r:id="" tooltip="Human reproduction (Oxford, England)."/>
              </a:rPr>
              <a:t>Hum </a:t>
            </a:r>
            <a:r>
              <a:rPr lang="nl-NL" altLang="nl-NL" dirty="0" err="1" smtClean="0">
                <a:latin typeface="Arial" panose="020B0604020202020204" pitchFamily="34" charset="0"/>
                <a:hlinkClick r:id="" tooltip="Human reproduction (Oxford, England)."/>
              </a:rPr>
              <a:t>Reprod</a:t>
            </a:r>
            <a:r>
              <a:rPr lang="nl-NL" altLang="nl-NL" dirty="0" smtClean="0">
                <a:latin typeface="Arial" panose="020B0604020202020204" pitchFamily="34" charset="0"/>
                <a:hlinkClick r:id="" tooltip="Human reproduction (Oxford, England)."/>
              </a:rPr>
              <a:t>.</a:t>
            </a:r>
            <a:r>
              <a:rPr lang="nl-NL" altLang="nl-NL" dirty="0" smtClean="0">
                <a:latin typeface="Arial" panose="020B0604020202020204" pitchFamily="34" charset="0"/>
              </a:rPr>
              <a:t> 2011 Jul;26(7):1752-8. </a:t>
            </a:r>
            <a:r>
              <a:rPr lang="nl-NL" altLang="nl-NL" dirty="0" err="1" smtClean="0">
                <a:latin typeface="Arial" panose="020B0604020202020204" pitchFamily="34" charset="0"/>
              </a:rPr>
              <a:t>Epub</a:t>
            </a:r>
            <a:r>
              <a:rPr lang="nl-NL" altLang="nl-NL" dirty="0" smtClean="0">
                <a:latin typeface="Arial" panose="020B0604020202020204" pitchFamily="34" charset="0"/>
              </a:rPr>
              <a:t> 2011 Apr 21.</a:t>
            </a:r>
            <a:endParaRPr lang="nl-NL" altLang="nl-NL" b="1" dirty="0" smtClean="0">
              <a:latin typeface="Arial" panose="020B0604020202020204" pitchFamily="34" charset="0"/>
            </a:endParaRPr>
          </a:p>
          <a:p>
            <a:pPr eaLnBrk="1" hangingPunct="1"/>
            <a:r>
              <a:rPr lang="nl-NL" altLang="nl-NL" b="1" dirty="0" err="1" smtClean="0">
                <a:latin typeface="Arial" panose="020B0604020202020204" pitchFamily="34" charset="0"/>
              </a:rPr>
              <a:t>Neonatal</a:t>
            </a:r>
            <a:r>
              <a:rPr lang="nl-NL" altLang="nl-NL" b="1" dirty="0" smtClean="0">
                <a:latin typeface="Arial" panose="020B0604020202020204" pitchFamily="34" charset="0"/>
              </a:rPr>
              <a:t> </a:t>
            </a:r>
            <a:r>
              <a:rPr lang="nl-NL" altLang="nl-NL" b="1" dirty="0" err="1" smtClean="0">
                <a:latin typeface="Arial" panose="020B0604020202020204" pitchFamily="34" charset="0"/>
              </a:rPr>
              <a:t>outcome</a:t>
            </a:r>
            <a:r>
              <a:rPr lang="nl-NL" altLang="nl-NL" b="1" dirty="0" smtClean="0">
                <a:latin typeface="Arial" panose="020B0604020202020204" pitchFamily="34" charset="0"/>
              </a:rPr>
              <a:t> of 724 </a:t>
            </a:r>
            <a:r>
              <a:rPr lang="nl-NL" altLang="nl-NL" dirty="0" err="1" smtClean="0">
                <a:latin typeface="Arial" panose="020B0604020202020204" pitchFamily="34" charset="0"/>
              </a:rPr>
              <a:t>children</a:t>
            </a:r>
            <a:r>
              <a:rPr lang="nl-NL" altLang="nl-NL" b="1" dirty="0" smtClean="0">
                <a:latin typeface="Arial" panose="020B0604020202020204" pitchFamily="34" charset="0"/>
              </a:rPr>
              <a:t> born </a:t>
            </a:r>
            <a:r>
              <a:rPr lang="nl-NL" altLang="nl-NL" b="1" dirty="0" err="1" smtClean="0">
                <a:latin typeface="Arial" panose="020B0604020202020204" pitchFamily="34" charset="0"/>
              </a:rPr>
              <a:t>after</a:t>
            </a:r>
            <a:r>
              <a:rPr lang="nl-NL" altLang="nl-NL" b="1" dirty="0" smtClean="0">
                <a:latin typeface="Arial" panose="020B0604020202020204" pitchFamily="34" charset="0"/>
              </a:rPr>
              <a:t> </a:t>
            </a:r>
            <a:r>
              <a:rPr lang="nl-NL" altLang="nl-NL" dirty="0" smtClean="0">
                <a:latin typeface="Arial" panose="020B0604020202020204" pitchFamily="34" charset="0"/>
              </a:rPr>
              <a:t>ICSI</a:t>
            </a:r>
            <a:r>
              <a:rPr lang="nl-NL" altLang="nl-NL" b="1" dirty="0" smtClean="0">
                <a:latin typeface="Arial" panose="020B0604020202020204" pitchFamily="34" charset="0"/>
              </a:rPr>
              <a:t> </a:t>
            </a:r>
            <a:r>
              <a:rPr lang="nl-NL" altLang="nl-NL" b="1" dirty="0" err="1" smtClean="0">
                <a:latin typeface="Arial" panose="020B0604020202020204" pitchFamily="34" charset="0"/>
              </a:rPr>
              <a:t>using</a:t>
            </a:r>
            <a:r>
              <a:rPr lang="nl-NL" altLang="nl-NL" b="1" dirty="0" smtClean="0">
                <a:latin typeface="Arial" panose="020B0604020202020204" pitchFamily="34" charset="0"/>
              </a:rPr>
              <a:t> non-</a:t>
            </a:r>
            <a:r>
              <a:rPr lang="nl-NL" altLang="nl-NL" b="1" dirty="0" err="1" smtClean="0">
                <a:latin typeface="Arial" panose="020B0604020202020204" pitchFamily="34" charset="0"/>
              </a:rPr>
              <a:t>ejaculated</a:t>
            </a:r>
            <a:r>
              <a:rPr lang="nl-NL" altLang="nl-NL" b="1" dirty="0" smtClean="0">
                <a:latin typeface="Arial" panose="020B0604020202020204" pitchFamily="34" charset="0"/>
              </a:rPr>
              <a:t> </a:t>
            </a:r>
            <a:r>
              <a:rPr lang="nl-NL" altLang="nl-NL" dirty="0" err="1" smtClean="0">
                <a:latin typeface="Arial" panose="020B0604020202020204" pitchFamily="34" charset="0"/>
              </a:rPr>
              <a:t>sperm</a:t>
            </a:r>
            <a:endParaRPr lang="nl-NL" altLang="nl-NL" b="1" dirty="0" smtClean="0">
              <a:latin typeface="Arial" panose="020B0604020202020204" pitchFamily="34" charset="0"/>
            </a:endParaRPr>
          </a:p>
          <a:p>
            <a:pPr eaLnBrk="1" hangingPunct="1"/>
            <a:endParaRPr lang="nl-NL" altLang="nl-NL" dirty="0" smtClean="0">
              <a:latin typeface="Arial" panose="020B0604020202020204" pitchFamily="34" charset="0"/>
            </a:endParaRPr>
          </a:p>
          <a:p>
            <a:pPr eaLnBrk="1" hangingPunct="1"/>
            <a:r>
              <a:rPr lang="nl-NL" altLang="nl-NL" dirty="0" smtClean="0">
                <a:latin typeface="Arial" panose="020B0604020202020204" pitchFamily="34" charset="0"/>
                <a:hlinkClick r:id="" tooltip="Human reproduction (Oxford, England)."/>
              </a:rPr>
              <a:t>Hum </a:t>
            </a:r>
            <a:r>
              <a:rPr lang="nl-NL" altLang="nl-NL" dirty="0" err="1" smtClean="0">
                <a:latin typeface="Arial" panose="020B0604020202020204" pitchFamily="34" charset="0"/>
                <a:hlinkClick r:id="" tooltip="Human reproduction (Oxford, England)."/>
              </a:rPr>
              <a:t>Reprod</a:t>
            </a:r>
            <a:r>
              <a:rPr lang="nl-NL" altLang="nl-NL" dirty="0" smtClean="0">
                <a:latin typeface="Arial" panose="020B0604020202020204" pitchFamily="34" charset="0"/>
                <a:hlinkClick r:id="" tooltip="Human reproduction (Oxford, England)."/>
              </a:rPr>
              <a:t>.</a:t>
            </a:r>
            <a:r>
              <a:rPr lang="nl-NL" altLang="nl-NL" dirty="0" smtClean="0">
                <a:latin typeface="Arial" panose="020B0604020202020204" pitchFamily="34" charset="0"/>
              </a:rPr>
              <a:t> 2007 Feb;22(2):506-15. </a:t>
            </a:r>
            <a:r>
              <a:rPr lang="nl-NL" altLang="nl-NL" dirty="0" err="1" smtClean="0">
                <a:latin typeface="Arial" panose="020B0604020202020204" pitchFamily="34" charset="0"/>
              </a:rPr>
              <a:t>Epub</a:t>
            </a:r>
            <a:r>
              <a:rPr lang="nl-NL" altLang="nl-NL" dirty="0" smtClean="0">
                <a:latin typeface="Arial" panose="020B0604020202020204" pitchFamily="34" charset="0"/>
              </a:rPr>
              <a:t> 2006 Sep 18.</a:t>
            </a:r>
            <a:endParaRPr lang="nl-NL" altLang="nl-NL" b="1" dirty="0" smtClean="0">
              <a:latin typeface="Arial" panose="020B0604020202020204" pitchFamily="34" charset="0"/>
            </a:endParaRPr>
          </a:p>
          <a:p>
            <a:pPr eaLnBrk="1" hangingPunct="1"/>
            <a:r>
              <a:rPr lang="nl-NL" altLang="nl-NL" b="1" dirty="0" err="1" smtClean="0">
                <a:latin typeface="Arial" panose="020B0604020202020204" pitchFamily="34" charset="0"/>
              </a:rPr>
              <a:t>Medical</a:t>
            </a:r>
            <a:r>
              <a:rPr lang="nl-NL" altLang="nl-NL" b="1" dirty="0" smtClean="0">
                <a:latin typeface="Arial" panose="020B0604020202020204" pitchFamily="34" charset="0"/>
              </a:rPr>
              <a:t> </a:t>
            </a:r>
            <a:r>
              <a:rPr lang="nl-NL" altLang="nl-NL" b="1" dirty="0" err="1" smtClean="0">
                <a:latin typeface="Arial" panose="020B0604020202020204" pitchFamily="34" charset="0"/>
              </a:rPr>
              <a:t>outcome</a:t>
            </a:r>
            <a:r>
              <a:rPr lang="nl-NL" altLang="nl-NL" b="1" dirty="0" smtClean="0">
                <a:latin typeface="Arial" panose="020B0604020202020204" pitchFamily="34" charset="0"/>
              </a:rPr>
              <a:t> of 8-year-old singleton </a:t>
            </a:r>
            <a:r>
              <a:rPr lang="nl-NL" altLang="nl-NL" dirty="0" smtClean="0">
                <a:latin typeface="Arial" panose="020B0604020202020204" pitchFamily="34" charset="0"/>
              </a:rPr>
              <a:t>ICSI</a:t>
            </a:r>
            <a:r>
              <a:rPr lang="nl-NL" altLang="nl-NL" b="1" dirty="0" smtClean="0">
                <a:latin typeface="Arial" panose="020B0604020202020204" pitchFamily="34" charset="0"/>
              </a:rPr>
              <a:t> </a:t>
            </a:r>
            <a:r>
              <a:rPr lang="nl-NL" altLang="nl-NL" dirty="0" err="1" smtClean="0">
                <a:latin typeface="Arial" panose="020B0604020202020204" pitchFamily="34" charset="0"/>
              </a:rPr>
              <a:t>children</a:t>
            </a:r>
            <a:r>
              <a:rPr lang="nl-NL" altLang="nl-NL" b="1" dirty="0" smtClean="0">
                <a:latin typeface="Arial" panose="020B0604020202020204" pitchFamily="34" charset="0"/>
              </a:rPr>
              <a:t> (born &gt;or=32 weeks' </a:t>
            </a:r>
            <a:r>
              <a:rPr lang="nl-NL" altLang="nl-NL" b="1" dirty="0" err="1" smtClean="0">
                <a:latin typeface="Arial" panose="020B0604020202020204" pitchFamily="34" charset="0"/>
              </a:rPr>
              <a:t>gestation</a:t>
            </a:r>
            <a:r>
              <a:rPr lang="nl-NL" altLang="nl-NL" b="1" dirty="0" smtClean="0">
                <a:latin typeface="Arial" panose="020B0604020202020204" pitchFamily="34" charset="0"/>
              </a:rPr>
              <a:t>) </a:t>
            </a:r>
            <a:r>
              <a:rPr lang="nl-NL" altLang="nl-NL" b="1" dirty="0" err="1" smtClean="0">
                <a:latin typeface="Arial" panose="020B0604020202020204" pitchFamily="34" charset="0"/>
              </a:rPr>
              <a:t>and</a:t>
            </a:r>
            <a:r>
              <a:rPr lang="nl-NL" altLang="nl-NL" b="1" dirty="0" smtClean="0">
                <a:latin typeface="Arial" panose="020B0604020202020204" pitchFamily="34" charset="0"/>
              </a:rPr>
              <a:t> a </a:t>
            </a:r>
            <a:r>
              <a:rPr lang="nl-NL" altLang="nl-NL" b="1" dirty="0" err="1" smtClean="0">
                <a:latin typeface="Arial" panose="020B0604020202020204" pitchFamily="34" charset="0"/>
              </a:rPr>
              <a:t>spontaneously</a:t>
            </a:r>
            <a:r>
              <a:rPr lang="nl-NL" altLang="nl-NL" b="1" dirty="0" smtClean="0">
                <a:latin typeface="Arial" panose="020B0604020202020204" pitchFamily="34" charset="0"/>
              </a:rPr>
              <a:t> </a:t>
            </a:r>
            <a:r>
              <a:rPr lang="nl-NL" altLang="nl-NL" b="1" dirty="0" err="1" smtClean="0">
                <a:latin typeface="Arial" panose="020B0604020202020204" pitchFamily="34" charset="0"/>
              </a:rPr>
              <a:t>conceived</a:t>
            </a:r>
            <a:r>
              <a:rPr lang="nl-NL" altLang="nl-NL" b="1" dirty="0" smtClean="0">
                <a:latin typeface="Arial" panose="020B0604020202020204" pitchFamily="34" charset="0"/>
              </a:rPr>
              <a:t> </a:t>
            </a:r>
            <a:r>
              <a:rPr lang="nl-NL" altLang="nl-NL" b="1" dirty="0" err="1" smtClean="0">
                <a:latin typeface="Arial" panose="020B0604020202020204" pitchFamily="34" charset="0"/>
              </a:rPr>
              <a:t>comparison</a:t>
            </a:r>
            <a:r>
              <a:rPr lang="nl-NL" altLang="nl-NL" b="1" dirty="0" smtClean="0">
                <a:latin typeface="Arial" panose="020B0604020202020204" pitchFamily="34" charset="0"/>
              </a:rPr>
              <a:t> </a:t>
            </a:r>
            <a:r>
              <a:rPr lang="nl-NL" altLang="nl-NL" b="1" dirty="0" err="1" smtClean="0">
                <a:latin typeface="Arial" panose="020B0604020202020204" pitchFamily="34" charset="0"/>
              </a:rPr>
              <a:t>group</a:t>
            </a:r>
            <a:r>
              <a:rPr lang="nl-NL" altLang="nl-NL" b="1" dirty="0" smtClean="0">
                <a:latin typeface="Arial" panose="020B0604020202020204" pitchFamily="34" charset="0"/>
              </a:rPr>
              <a:t>.</a:t>
            </a:r>
          </a:p>
          <a:p>
            <a:pPr eaLnBrk="1" hangingPunct="1"/>
            <a:endParaRPr lang="nl-NL" altLang="nl-NL" dirty="0" smtClean="0">
              <a:latin typeface="Arial" panose="020B0604020202020204" pitchFamily="34" charset="0"/>
            </a:endParaRPr>
          </a:p>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16</a:t>
            </a:fld>
            <a:endParaRPr lang="nl-NL"/>
          </a:p>
        </p:txBody>
      </p:sp>
    </p:spTree>
    <p:extLst>
      <p:ext uri="{BB962C8B-B14F-4D97-AF65-F5344CB8AC3E}">
        <p14:creationId xmlns:p14="http://schemas.microsoft.com/office/powerpoint/2010/main" val="2427100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nl-NL" altLang="nl-NL" dirty="0" smtClean="0">
                <a:latin typeface="Arial" panose="020B0604020202020204" pitchFamily="34" charset="0"/>
              </a:rPr>
              <a:t>Dus </a:t>
            </a:r>
            <a:r>
              <a:rPr lang="nl-NL" altLang="nl-NL" sz="1200" dirty="0" smtClean="0">
                <a:latin typeface="Arial" panose="020B0604020202020204" pitchFamily="34" charset="0"/>
              </a:rPr>
              <a:t>Bij ongeveer de helft van alle paren die IVF/ICSI-behandelingen ondergaan, leidt IVF/ICSI niet tot een zwangerschap. </a:t>
            </a:r>
          </a:p>
          <a:p>
            <a:pPr lvl="1" eaLnBrk="1" hangingPunct="1"/>
            <a:endParaRPr lang="nl-NL" altLang="nl-NL" dirty="0" smtClean="0">
              <a:latin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17</a:t>
            </a:fld>
            <a:endParaRPr lang="nl-NL"/>
          </a:p>
        </p:txBody>
      </p:sp>
    </p:spTree>
    <p:extLst>
      <p:ext uri="{BB962C8B-B14F-4D97-AF65-F5344CB8AC3E}">
        <p14:creationId xmlns:p14="http://schemas.microsoft.com/office/powerpoint/2010/main" val="388748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4</a:t>
            </a:fld>
            <a:endParaRPr lang="nl-NL"/>
          </a:p>
        </p:txBody>
      </p:sp>
    </p:spTree>
    <p:extLst>
      <p:ext uri="{BB962C8B-B14F-4D97-AF65-F5344CB8AC3E}">
        <p14:creationId xmlns:p14="http://schemas.microsoft.com/office/powerpoint/2010/main" val="1824032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a:t>
            </a:fld>
            <a:endParaRPr lang="nl-NL"/>
          </a:p>
        </p:txBody>
      </p:sp>
    </p:spTree>
    <p:extLst>
      <p:ext uri="{BB962C8B-B14F-4D97-AF65-F5344CB8AC3E}">
        <p14:creationId xmlns:p14="http://schemas.microsoft.com/office/powerpoint/2010/main" val="1723123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6</a:t>
            </a:fld>
            <a:endParaRPr lang="nl-NL"/>
          </a:p>
        </p:txBody>
      </p:sp>
    </p:spTree>
    <p:extLst>
      <p:ext uri="{BB962C8B-B14F-4D97-AF65-F5344CB8AC3E}">
        <p14:creationId xmlns:p14="http://schemas.microsoft.com/office/powerpoint/2010/main" val="2551114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7</a:t>
            </a:fld>
            <a:endParaRPr lang="nl-NL"/>
          </a:p>
        </p:txBody>
      </p:sp>
    </p:spTree>
    <p:extLst>
      <p:ext uri="{BB962C8B-B14F-4D97-AF65-F5344CB8AC3E}">
        <p14:creationId xmlns:p14="http://schemas.microsoft.com/office/powerpoint/2010/main" val="2091223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8</a:t>
            </a:fld>
            <a:endParaRPr lang="nl-NL"/>
          </a:p>
        </p:txBody>
      </p:sp>
    </p:spTree>
    <p:extLst>
      <p:ext uri="{BB962C8B-B14F-4D97-AF65-F5344CB8AC3E}">
        <p14:creationId xmlns:p14="http://schemas.microsoft.com/office/powerpoint/2010/main" val="1194027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9</a:t>
            </a:fld>
            <a:endParaRPr lang="nl-NL"/>
          </a:p>
        </p:txBody>
      </p:sp>
    </p:spTree>
    <p:extLst>
      <p:ext uri="{BB962C8B-B14F-4D97-AF65-F5344CB8AC3E}">
        <p14:creationId xmlns:p14="http://schemas.microsoft.com/office/powerpoint/2010/main" val="3450408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10</a:t>
            </a:fld>
            <a:endParaRPr lang="nl-NL"/>
          </a:p>
        </p:txBody>
      </p:sp>
    </p:spTree>
    <p:extLst>
      <p:ext uri="{BB962C8B-B14F-4D97-AF65-F5344CB8AC3E}">
        <p14:creationId xmlns:p14="http://schemas.microsoft.com/office/powerpoint/2010/main" val="789438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11</a:t>
            </a:fld>
            <a:endParaRPr lang="nl-NL"/>
          </a:p>
        </p:txBody>
      </p:sp>
    </p:spTree>
    <p:extLst>
      <p:ext uri="{BB962C8B-B14F-4D97-AF65-F5344CB8AC3E}">
        <p14:creationId xmlns:p14="http://schemas.microsoft.com/office/powerpoint/2010/main" val="3098075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4095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1945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456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6841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5302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endParaRPr lang="nl-NL" dirty="0"/>
          </a:p>
        </p:txBody>
      </p:sp>
    </p:spTree>
    <p:extLst>
      <p:ext uri="{BB962C8B-B14F-4D97-AF65-F5344CB8AC3E}">
        <p14:creationId xmlns:p14="http://schemas.microsoft.com/office/powerpoint/2010/main" val="29754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388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4344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1715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26730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6597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41410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Tree>
    <p:extLst>
      <p:ext uri="{BB962C8B-B14F-4D97-AF65-F5344CB8AC3E}">
        <p14:creationId xmlns:p14="http://schemas.microsoft.com/office/powerpoint/2010/main" val="29827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Voorbeeld voettekst | juli 2018</a:t>
            </a:r>
            <a:endParaRPr lang="nl-NL" dirty="0"/>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5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38.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3.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3.png"/><Relationship Id="rId2" Type="http://schemas.microsoft.com/office/2007/relationships/media" Target="../media/media2.m4a"/><Relationship Id="rId1" Type="http://schemas.openxmlformats.org/officeDocument/2006/relationships/video" Target="file:///\\amc.intra\data\group\dive\CVV\VOORLICHTING%20IVF%20ICSI\presentatie%20IVF%20voorlichting%20nieuwe%20stijl\Eicel%20met%20sperma_klein.WMV"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slideLayout" Target="../slideLayouts/slideLayout21.xml"/><Relationship Id="rId7" Type="http://schemas.openxmlformats.org/officeDocument/2006/relationships/image" Target="../media/image2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7.wmf"/><Relationship Id="rId5" Type="http://schemas.openxmlformats.org/officeDocument/2006/relationships/image" Target="../media/image26.jpe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1.xml"/><Relationship Id="rId7" Type="http://schemas.openxmlformats.org/officeDocument/2006/relationships/image" Target="../media/image3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3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1.xml"/><Relationship Id="rId7" Type="http://schemas.openxmlformats.org/officeDocument/2006/relationships/image" Target="../media/image36.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8.m4a"/><Relationship Id="rId7" Type="http://schemas.openxmlformats.org/officeDocument/2006/relationships/image" Target="../media/image37.png"/><Relationship Id="rId2" Type="http://schemas.openxmlformats.org/officeDocument/2006/relationships/video" Target="file:///\\amc.intra\data\group\dive\CVV\VOORLICHTING\Invriezen%20van%20eicellen\ani+echo.mpg" TargetMode="External"/><Relationship Id="rId1" Type="http://schemas.microsoft.com/office/2007/relationships/media" Target="file:///\\amc.intra\data\group\dive\CVV\VOORLICHTING\Invriezen%20van%20eicellen\ani+echo.mpg" TargetMode="External"/><Relationship Id="rId6" Type="http://schemas.openxmlformats.org/officeDocument/2006/relationships/notesSlide" Target="../notesSlides/notesSlide6.xml"/><Relationship Id="rId5" Type="http://schemas.openxmlformats.org/officeDocument/2006/relationships/slideLayout" Target="../slideLayouts/slideLayout21.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ctr"/>
            <a:r>
              <a:rPr lang="nl-NL" sz="5400" dirty="0"/>
              <a:t>Voorlichting voor IVF &amp; ICSI</a:t>
            </a:r>
            <a:endParaRPr lang="nl-NL" dirty="0"/>
          </a:p>
        </p:txBody>
      </p:sp>
      <p:sp>
        <p:nvSpPr>
          <p:cNvPr id="3" name="Ondertitel 2"/>
          <p:cNvSpPr>
            <a:spLocks noGrp="1"/>
          </p:cNvSpPr>
          <p:nvPr>
            <p:ph type="subTitle" idx="1"/>
          </p:nvPr>
        </p:nvSpPr>
        <p:spPr/>
        <p:txBody>
          <a:bodyPr/>
          <a:lstStyle/>
          <a:p>
            <a:pPr algn="ctr"/>
            <a:r>
              <a:rPr lang="en-US" altLang="nl-NL" sz="3000" dirty="0"/>
              <a:t>Centrum </a:t>
            </a:r>
            <a:r>
              <a:rPr lang="en-US" altLang="nl-NL" sz="3000" dirty="0" err="1"/>
              <a:t>voor</a:t>
            </a:r>
            <a:r>
              <a:rPr lang="en-US" altLang="nl-NL" sz="3000" dirty="0"/>
              <a:t> </a:t>
            </a:r>
            <a:r>
              <a:rPr lang="en-US" altLang="nl-NL" sz="3000" dirty="0" err="1" smtClean="0"/>
              <a:t>Voortplantingsgeneeskunde</a:t>
            </a:r>
            <a:endParaRPr lang="nl-NL" sz="3000" dirty="0"/>
          </a:p>
          <a:p>
            <a:endParaRPr lang="nl-NL" dirty="0"/>
          </a:p>
        </p:txBody>
      </p:sp>
      <p:sp>
        <p:nvSpPr>
          <p:cNvPr id="4" name="Tijdelijke aanduiding voor afbeelding 3"/>
          <p:cNvSpPr>
            <a:spLocks noGrp="1"/>
          </p:cNvSpPr>
          <p:nvPr>
            <p:ph type="pic" sz="quarter" idx="10"/>
          </p:nvPr>
        </p:nvSpPr>
        <p:spPr/>
      </p:sp>
      <p:pic>
        <p:nvPicPr>
          <p:cNvPr id="33" name="Audiobestand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3965344"/>
      </p:ext>
    </p:extLst>
  </p:cSld>
  <p:clrMapOvr>
    <a:masterClrMapping/>
  </p:clrMapOvr>
  <mc:AlternateContent xmlns:mc="http://schemas.openxmlformats.org/markup-compatibility/2006">
    <mc:Choice xmlns:p14="http://schemas.microsoft.com/office/powerpoint/2010/main" Requires="p14">
      <p:transition spd="med" p14:dur="700" advTm="23139">
        <p:fade/>
      </p:transition>
    </mc:Choice>
    <mc:Fallback>
      <p:transition spd="med" advTm="231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73100" y="782240"/>
            <a:ext cx="10766044" cy="1325563"/>
          </a:xfrm>
        </p:spPr>
        <p:txBody>
          <a:bodyPr/>
          <a:lstStyle/>
          <a:p>
            <a:r>
              <a:rPr lang="nl-NL" altLang="nl-NL" dirty="0">
                <a:solidFill>
                  <a:srgbClr val="E89E00"/>
                </a:solidFill>
              </a:rPr>
              <a:t>7 fases in IVF of ICSI behandeling</a:t>
            </a:r>
            <a:br>
              <a:rPr lang="nl-NL" altLang="nl-NL" dirty="0">
                <a:solidFill>
                  <a:srgbClr val="E89E00"/>
                </a:solidFill>
              </a:rPr>
            </a:br>
            <a:r>
              <a:rPr lang="nl-NL" altLang="nl-NL" sz="2600" dirty="0" smtClean="0">
                <a:solidFill>
                  <a:srgbClr val="E89E00"/>
                </a:solidFill>
              </a:rPr>
              <a:t>4. Bevruchting in het </a:t>
            </a:r>
            <a:r>
              <a:rPr lang="nl-NL" altLang="nl-NL" sz="2600" dirty="0" err="1" smtClean="0">
                <a:solidFill>
                  <a:srgbClr val="E89E00"/>
                </a:solidFill>
              </a:rPr>
              <a:t>fertiliteits</a:t>
            </a:r>
            <a:r>
              <a:rPr lang="nl-NL" altLang="nl-NL" sz="2600" dirty="0" smtClean="0">
                <a:solidFill>
                  <a:srgbClr val="E89E00"/>
                </a:solidFill>
              </a:rPr>
              <a:t> lab</a:t>
            </a:r>
            <a:endParaRPr lang="nl-NL" altLang="nl-NL" dirty="0" smtClean="0"/>
          </a:p>
        </p:txBody>
      </p:sp>
      <p:sp>
        <p:nvSpPr>
          <p:cNvPr id="14" name="Tijdelijke aanduiding voor inhoud 2"/>
          <p:cNvSpPr>
            <a:spLocks noGrp="1"/>
          </p:cNvSpPr>
          <p:nvPr>
            <p:ph sz="half" idx="2"/>
          </p:nvPr>
        </p:nvSpPr>
        <p:spPr>
          <a:xfrm>
            <a:off x="673100" y="2291428"/>
            <a:ext cx="10587083" cy="3743611"/>
          </a:xfrm>
        </p:spPr>
        <p:txBody>
          <a:bodyPr/>
          <a:lstStyle/>
          <a:p>
            <a:pPr marL="0" indent="0">
              <a:buNone/>
            </a:pPr>
            <a:r>
              <a:rPr lang="nl-NL" dirty="0" smtClean="0"/>
              <a:t>Dag van de punctie hoort u aantal gevonden eicellen</a:t>
            </a:r>
          </a:p>
          <a:p>
            <a:pPr marL="0" indent="0">
              <a:buNone/>
            </a:pPr>
            <a:endParaRPr lang="nl-NL" b="1" u="sng" dirty="0" smtClean="0"/>
          </a:p>
          <a:p>
            <a:pPr marL="0" indent="0">
              <a:buNone/>
            </a:pPr>
            <a:r>
              <a:rPr lang="nl-NL" b="1" u="sng" dirty="0" smtClean="0"/>
              <a:t>Voorbeeld</a:t>
            </a:r>
            <a:r>
              <a:rPr lang="nl-NL" dirty="0" smtClean="0"/>
              <a:t> beloop </a:t>
            </a:r>
            <a:r>
              <a:rPr lang="nl-NL" dirty="0" err="1" smtClean="0"/>
              <a:t>labfase</a:t>
            </a:r>
            <a:r>
              <a:rPr lang="nl-NL" dirty="0" smtClean="0"/>
              <a:t>: </a:t>
            </a:r>
          </a:p>
          <a:p>
            <a:r>
              <a:rPr lang="nl-NL" sz="1800" dirty="0" smtClean="0"/>
              <a:t>Uit 10 follikels: </a:t>
            </a:r>
          </a:p>
          <a:p>
            <a:r>
              <a:rPr lang="nl-NL" sz="1800" dirty="0" smtClean="0"/>
              <a:t>8 eicellen, </a:t>
            </a:r>
          </a:p>
          <a:p>
            <a:r>
              <a:rPr lang="nl-NL" sz="1800" dirty="0" smtClean="0"/>
              <a:t>5 bevruchtingen, </a:t>
            </a:r>
          </a:p>
          <a:p>
            <a:r>
              <a:rPr lang="nl-NL" sz="1800" dirty="0" smtClean="0"/>
              <a:t>3 embryo’s geschikt voor ET, 1 terugplaatsing</a:t>
            </a:r>
          </a:p>
          <a:p>
            <a:r>
              <a:rPr lang="nl-NL" sz="1800" dirty="0" smtClean="0"/>
              <a:t>2 embryo’s ingevrore</a:t>
            </a:r>
            <a:r>
              <a:rPr lang="nl-NL" sz="1800" dirty="0"/>
              <a:t>n</a:t>
            </a:r>
            <a:r>
              <a:rPr lang="nl-NL" dirty="0" smtClean="0"/>
              <a:t> </a:t>
            </a:r>
            <a:endParaRPr lang="nl-NL" dirty="0"/>
          </a:p>
        </p:txBody>
      </p:sp>
      <p:pic>
        <p:nvPicPr>
          <p:cNvPr id="16"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94134" y="3172466"/>
            <a:ext cx="5322357" cy="304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6701012"/>
      </p:ext>
    </p:extLst>
  </p:cSld>
  <p:clrMapOvr>
    <a:masterClrMapping/>
  </p:clrMapOvr>
  <mc:AlternateContent xmlns:mc="http://schemas.openxmlformats.org/markup-compatibility/2006">
    <mc:Choice xmlns:p14="http://schemas.microsoft.com/office/powerpoint/2010/main" Requires="p14">
      <p:transition spd="med" p14:dur="700" advTm="47295">
        <p:fade/>
      </p:transition>
    </mc:Choice>
    <mc:Fallback>
      <p:transition spd="med" advTm="472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673100" y="782240"/>
            <a:ext cx="1076604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3741"/>
                </a:solidFill>
                <a:latin typeface="+mj-lt"/>
                <a:ea typeface="+mj-ea"/>
                <a:cs typeface="+mj-cs"/>
              </a:defRPr>
            </a:lvl1pPr>
          </a:lstStyle>
          <a:p>
            <a:r>
              <a:rPr lang="nl-NL" altLang="nl-NL" dirty="0" smtClean="0">
                <a:solidFill>
                  <a:srgbClr val="E89E00"/>
                </a:solidFill>
              </a:rPr>
              <a:t>7 fases in IVF of ICSI behandeling</a:t>
            </a:r>
            <a:br>
              <a:rPr lang="nl-NL" altLang="nl-NL" dirty="0" smtClean="0">
                <a:solidFill>
                  <a:srgbClr val="E89E00"/>
                </a:solidFill>
              </a:rPr>
            </a:br>
            <a:r>
              <a:rPr lang="nl-NL" altLang="nl-NL" sz="2600" dirty="0" smtClean="0">
                <a:solidFill>
                  <a:srgbClr val="E89E00"/>
                </a:solidFill>
              </a:rPr>
              <a:t>5. Embryo terugplaatsing (ET)</a:t>
            </a:r>
            <a:endParaRPr lang="nl-NL" altLang="nl-NL" dirty="0" smtClean="0"/>
          </a:p>
        </p:txBody>
      </p:sp>
      <p:pic>
        <p:nvPicPr>
          <p:cNvPr id="15" name="Picture 8" descr="http://www.maguza.be/modulefiles/magazines/articleimages/large/ingevroren-embryo-niet-langer-zwakke-broertje.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368834" y="3889094"/>
            <a:ext cx="2508069" cy="232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Plaatje ET"/>
          <p:cNvPicPr>
            <a:picLocks noGrp="1" noChangeAspect="1" noChangeArrowheads="1"/>
          </p:cNvPicPr>
          <p:nvPr>
            <p:ph sz="half" idx="2"/>
          </p:nvPr>
        </p:nvPicPr>
        <p:blipFill>
          <a:blip r:embed="rId4" cstate="email">
            <a:extLst>
              <a:ext uri="{28A0092B-C50C-407E-A947-70E740481C1C}">
                <a14:useLocalDpi xmlns:a14="http://schemas.microsoft.com/office/drawing/2010/main" val="0"/>
              </a:ext>
            </a:extLst>
          </a:blip>
          <a:srcRect/>
          <a:stretch>
            <a:fillRect/>
          </a:stretch>
        </p:blipFill>
        <p:spPr bwMode="auto">
          <a:xfrm>
            <a:off x="8269698" y="2972726"/>
            <a:ext cx="3836298" cy="321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jdelijke aanduiding voor inhoud 2"/>
          <p:cNvSpPr txBox="1">
            <a:spLocks/>
          </p:cNvSpPr>
          <p:nvPr/>
        </p:nvSpPr>
        <p:spPr>
          <a:xfrm>
            <a:off x="673099" y="2107803"/>
            <a:ext cx="11101762" cy="3751308"/>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nl-NL" dirty="0" err="1" smtClean="0"/>
              <a:t>Utrogestan</a:t>
            </a:r>
            <a:r>
              <a:rPr lang="en-GB" altLang="nl-NL" dirty="0" smtClean="0"/>
              <a:t> </a:t>
            </a:r>
            <a:r>
              <a:rPr lang="en-GB" altLang="nl-NL" dirty="0" err="1" smtClean="0"/>
              <a:t>vaginaal</a:t>
            </a:r>
            <a:r>
              <a:rPr lang="en-GB" altLang="nl-NL" dirty="0" smtClean="0"/>
              <a:t> </a:t>
            </a:r>
            <a:r>
              <a:rPr lang="en-GB" altLang="nl-NL" dirty="0" err="1" smtClean="0"/>
              <a:t>inbrengen</a:t>
            </a:r>
            <a:r>
              <a:rPr lang="en-GB" altLang="nl-NL" dirty="0" smtClean="0"/>
              <a:t> </a:t>
            </a:r>
            <a:r>
              <a:rPr lang="en-GB" altLang="nl-NL" dirty="0" err="1" smtClean="0"/>
              <a:t>vanaf</a:t>
            </a:r>
            <a:r>
              <a:rPr lang="en-GB" altLang="nl-NL" dirty="0" smtClean="0"/>
              <a:t> </a:t>
            </a:r>
            <a:r>
              <a:rPr lang="en-GB" altLang="nl-NL" dirty="0" err="1" smtClean="0"/>
              <a:t>avond</a:t>
            </a:r>
            <a:r>
              <a:rPr lang="en-GB" altLang="nl-NL" dirty="0" smtClean="0"/>
              <a:t> van </a:t>
            </a:r>
            <a:r>
              <a:rPr lang="en-GB" altLang="nl-NL" dirty="0" err="1" smtClean="0"/>
              <a:t>punctie</a:t>
            </a:r>
            <a:endParaRPr lang="en-GB" altLang="nl-NL" dirty="0" smtClean="0"/>
          </a:p>
          <a:p>
            <a:r>
              <a:rPr lang="en-GB" altLang="nl-NL" sz="1800" dirty="0" err="1"/>
              <a:t>N</a:t>
            </a:r>
            <a:r>
              <a:rPr lang="en-GB" altLang="nl-NL" sz="1800" dirty="0" err="1" smtClean="0"/>
              <a:t>iet</a:t>
            </a:r>
            <a:r>
              <a:rPr lang="en-GB" altLang="nl-NL" sz="1800" dirty="0" smtClean="0"/>
              <a:t> </a:t>
            </a:r>
            <a:r>
              <a:rPr lang="en-GB" altLang="nl-NL" sz="1800" dirty="0" err="1" smtClean="0"/>
              <a:t>inwendig</a:t>
            </a:r>
            <a:r>
              <a:rPr lang="en-GB" altLang="nl-NL" sz="1800" dirty="0" smtClean="0"/>
              <a:t>/</a:t>
            </a:r>
            <a:r>
              <a:rPr lang="en-GB" altLang="nl-NL" sz="1800" dirty="0" err="1" smtClean="0"/>
              <a:t>vaginaal</a:t>
            </a:r>
            <a:r>
              <a:rPr lang="en-GB" altLang="nl-NL" sz="1800" dirty="0" smtClean="0"/>
              <a:t> </a:t>
            </a:r>
            <a:r>
              <a:rPr lang="en-GB" altLang="nl-NL" sz="1800" dirty="0" err="1" smtClean="0"/>
              <a:t>wassen</a:t>
            </a:r>
            <a:endParaRPr lang="en-GB" altLang="nl-NL" sz="1800" dirty="0" smtClean="0"/>
          </a:p>
          <a:p>
            <a:endParaRPr lang="en-GB" altLang="nl-NL" sz="1000" dirty="0" smtClean="0"/>
          </a:p>
          <a:p>
            <a:pPr marL="0" indent="0">
              <a:buNone/>
            </a:pPr>
            <a:r>
              <a:rPr lang="en-GB" altLang="nl-NL" dirty="0" smtClean="0"/>
              <a:t>Het </a:t>
            </a:r>
            <a:r>
              <a:rPr lang="en-GB" altLang="nl-NL" dirty="0" err="1" smtClean="0"/>
              <a:t>beste</a:t>
            </a:r>
            <a:r>
              <a:rPr lang="en-GB" altLang="nl-NL" dirty="0" smtClean="0"/>
              <a:t> embryo </a:t>
            </a:r>
            <a:r>
              <a:rPr lang="en-GB" altLang="nl-NL" dirty="0" err="1" smtClean="0"/>
              <a:t>wordt</a:t>
            </a:r>
            <a:r>
              <a:rPr lang="en-GB" altLang="nl-NL" dirty="0" smtClean="0"/>
              <a:t> </a:t>
            </a:r>
            <a:r>
              <a:rPr lang="en-GB" altLang="nl-NL" dirty="0" err="1" smtClean="0"/>
              <a:t>geplaatst</a:t>
            </a:r>
            <a:r>
              <a:rPr lang="en-GB" altLang="nl-NL" dirty="0"/>
              <a:t> </a:t>
            </a:r>
            <a:r>
              <a:rPr lang="en-GB" altLang="nl-NL" dirty="0" smtClean="0"/>
              <a:t>op 3de dag </a:t>
            </a:r>
            <a:r>
              <a:rPr lang="en-GB" altLang="nl-NL" dirty="0" err="1" smtClean="0"/>
              <a:t>na</a:t>
            </a:r>
            <a:r>
              <a:rPr lang="en-GB" altLang="nl-NL" dirty="0" smtClean="0"/>
              <a:t> </a:t>
            </a:r>
            <a:r>
              <a:rPr lang="en-GB" altLang="nl-NL" dirty="0" err="1" smtClean="0"/>
              <a:t>punctie</a:t>
            </a:r>
            <a:endParaRPr lang="en-GB" altLang="nl-NL" dirty="0" smtClean="0"/>
          </a:p>
          <a:p>
            <a:pPr marL="0" indent="0">
              <a:buNone/>
            </a:pPr>
            <a:endParaRPr lang="en-GB" altLang="nl-NL" sz="1000" dirty="0" smtClean="0"/>
          </a:p>
          <a:p>
            <a:pPr marL="0" indent="0">
              <a:buNone/>
            </a:pPr>
            <a:r>
              <a:rPr lang="en-GB" altLang="nl-NL" dirty="0" err="1" smtClean="0"/>
              <a:t>Soms</a:t>
            </a:r>
            <a:r>
              <a:rPr lang="en-GB" altLang="nl-NL" dirty="0" smtClean="0"/>
              <a:t> </a:t>
            </a:r>
            <a:r>
              <a:rPr lang="en-GB" altLang="nl-NL" dirty="0" err="1" smtClean="0"/>
              <a:t>ontstaan</a:t>
            </a:r>
            <a:r>
              <a:rPr lang="en-GB" altLang="nl-NL" dirty="0" smtClean="0"/>
              <a:t> </a:t>
            </a:r>
            <a:r>
              <a:rPr lang="en-GB" altLang="nl-NL" dirty="0" err="1" smtClean="0"/>
              <a:t>er</a:t>
            </a:r>
            <a:r>
              <a:rPr lang="en-GB" altLang="nl-NL" dirty="0" smtClean="0"/>
              <a:t> </a:t>
            </a:r>
            <a:r>
              <a:rPr lang="en-GB" altLang="nl-NL" dirty="0" err="1" smtClean="0"/>
              <a:t>geen</a:t>
            </a:r>
            <a:r>
              <a:rPr lang="en-GB" altLang="nl-NL" dirty="0" smtClean="0"/>
              <a:t> </a:t>
            </a:r>
            <a:r>
              <a:rPr lang="en-GB" altLang="nl-NL" dirty="0" err="1" smtClean="0"/>
              <a:t>geschikte</a:t>
            </a:r>
            <a:r>
              <a:rPr lang="en-GB" altLang="nl-NL" dirty="0" smtClean="0"/>
              <a:t> embryo’s</a:t>
            </a:r>
          </a:p>
          <a:p>
            <a:pPr marL="0" indent="0">
              <a:buNone/>
            </a:pPr>
            <a:endParaRPr lang="en-GB" altLang="nl-NL" sz="1000" dirty="0" smtClean="0"/>
          </a:p>
          <a:p>
            <a:pPr marL="0" indent="0">
              <a:buNone/>
            </a:pPr>
            <a:r>
              <a:rPr lang="en-GB" altLang="nl-NL" dirty="0" err="1" smtClean="0"/>
              <a:t>Terugplaatsbeleid</a:t>
            </a:r>
            <a:r>
              <a:rPr lang="en-GB" altLang="nl-NL" dirty="0" smtClean="0"/>
              <a:t>:</a:t>
            </a:r>
          </a:p>
          <a:p>
            <a:pPr>
              <a:defRPr/>
            </a:pPr>
            <a:r>
              <a:rPr lang="nl-NL" altLang="nl-NL" sz="1800" dirty="0" smtClean="0"/>
              <a:t>Tot en met 38 </a:t>
            </a:r>
            <a:r>
              <a:rPr lang="nl-NL" altLang="nl-NL" sz="1800" dirty="0" err="1" smtClean="0"/>
              <a:t>jr</a:t>
            </a:r>
            <a:r>
              <a:rPr lang="nl-NL" altLang="nl-NL" sz="1800" dirty="0" smtClean="0"/>
              <a:t>: 1 embryo bij ET</a:t>
            </a:r>
          </a:p>
          <a:p>
            <a:pPr>
              <a:defRPr/>
            </a:pPr>
            <a:r>
              <a:rPr lang="nl-NL" altLang="nl-NL" sz="1800" dirty="0" smtClean="0"/>
              <a:t>Vanaf 39 jaar eventueel 2 embryo’s bij ET</a:t>
            </a:r>
            <a:endParaRPr lang="nl-NL" altLang="nl-NL" sz="1800" dirty="0"/>
          </a:p>
          <a:p>
            <a:pPr marL="0" indent="0">
              <a:buNone/>
              <a:defRPr/>
            </a:pPr>
            <a:endParaRPr lang="nl-NL" altLang="nl-NL" sz="2000" dirty="0"/>
          </a:p>
          <a:p>
            <a:pPr marL="0" indent="0">
              <a:buNone/>
            </a:pPr>
            <a:endParaRPr lang="en-GB" altLang="nl-NL" sz="2000" dirty="0" smtClean="0"/>
          </a:p>
          <a:p>
            <a:pPr marL="0" indent="0">
              <a:buNone/>
            </a:pPr>
            <a:endParaRPr lang="en-GB" altLang="nl-NL" sz="2000" dirty="0" smtClean="0"/>
          </a:p>
        </p:txBody>
      </p:sp>
      <p:pic>
        <p:nvPicPr>
          <p:cNvPr id="18" name="Picture 9" descr="ZP_1531816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039497" y="1242880"/>
            <a:ext cx="2567505" cy="131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443483"/>
      </p:ext>
    </p:extLst>
  </p:cSld>
  <p:clrMapOvr>
    <a:masterClrMapping/>
  </p:clrMapOvr>
  <mc:AlternateContent xmlns:mc="http://schemas.openxmlformats.org/markup-compatibility/2006">
    <mc:Choice xmlns:p14="http://schemas.microsoft.com/office/powerpoint/2010/main" Requires="p14">
      <p:transition spd="med" p14:dur="700" advTm="114779">
        <p:fade/>
      </p:transition>
    </mc:Choice>
    <mc:Fallback>
      <p:transition spd="med" advTm="114779">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673100" y="782240"/>
            <a:ext cx="1076604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3741"/>
                </a:solidFill>
                <a:latin typeface="+mj-lt"/>
                <a:ea typeface="+mj-ea"/>
                <a:cs typeface="+mj-cs"/>
              </a:defRPr>
            </a:lvl1pPr>
          </a:lstStyle>
          <a:p>
            <a:r>
              <a:rPr lang="nl-NL" altLang="nl-NL" dirty="0" smtClean="0">
                <a:solidFill>
                  <a:srgbClr val="E89E00"/>
                </a:solidFill>
              </a:rPr>
              <a:t>7 fases in IVF of ICSI behandeling</a:t>
            </a:r>
            <a:br>
              <a:rPr lang="nl-NL" altLang="nl-NL" dirty="0" smtClean="0">
                <a:solidFill>
                  <a:srgbClr val="E89E00"/>
                </a:solidFill>
              </a:rPr>
            </a:br>
            <a:r>
              <a:rPr lang="nl-NL" altLang="nl-NL" sz="2600" dirty="0" smtClean="0">
                <a:solidFill>
                  <a:srgbClr val="E89E00"/>
                </a:solidFill>
              </a:rPr>
              <a:t>6. Zwangerschapstest</a:t>
            </a:r>
          </a:p>
        </p:txBody>
      </p:sp>
      <p:sp>
        <p:nvSpPr>
          <p:cNvPr id="15" name="Tijdelijke aanduiding voor inhoud 2"/>
          <p:cNvSpPr>
            <a:spLocks noGrp="1"/>
          </p:cNvSpPr>
          <p:nvPr>
            <p:ph sz="half" idx="2"/>
          </p:nvPr>
        </p:nvSpPr>
        <p:spPr>
          <a:xfrm>
            <a:off x="694944" y="2425655"/>
            <a:ext cx="11349010" cy="3751308"/>
          </a:xfrm>
        </p:spPr>
        <p:txBody>
          <a:bodyPr/>
          <a:lstStyle/>
          <a:p>
            <a:pPr marL="0" indent="0">
              <a:buNone/>
            </a:pPr>
            <a:r>
              <a:rPr lang="nl-NL" altLang="nl-NL" dirty="0"/>
              <a:t>14 dagen na de </a:t>
            </a:r>
            <a:r>
              <a:rPr lang="nl-NL" altLang="nl-NL" dirty="0" smtClean="0"/>
              <a:t>embryoplaatsing: zwangerschapstest </a:t>
            </a:r>
            <a:r>
              <a:rPr lang="nl-NL" altLang="nl-NL" dirty="0"/>
              <a:t>thuis</a:t>
            </a:r>
          </a:p>
          <a:p>
            <a:pPr marL="0" indent="0">
              <a:buNone/>
            </a:pPr>
            <a:endParaRPr lang="nl-NL" altLang="nl-NL" sz="1000" dirty="0"/>
          </a:p>
          <a:p>
            <a:pPr marL="0" indent="0">
              <a:buNone/>
            </a:pPr>
            <a:r>
              <a:rPr lang="nl-NL" altLang="nl-NL" dirty="0" smtClean="0"/>
              <a:t>‘s middags </a:t>
            </a:r>
            <a:r>
              <a:rPr lang="nl-NL" altLang="nl-NL" dirty="0"/>
              <a:t>neemt verpleegkundige </a:t>
            </a:r>
            <a:r>
              <a:rPr lang="nl-NL" altLang="nl-NL" dirty="0" smtClean="0"/>
              <a:t>telefonisch </a:t>
            </a:r>
            <a:r>
              <a:rPr lang="nl-NL" altLang="nl-NL" dirty="0"/>
              <a:t>contact </a:t>
            </a:r>
            <a:r>
              <a:rPr lang="nl-NL" altLang="nl-NL" dirty="0" smtClean="0"/>
              <a:t>op met u</a:t>
            </a:r>
            <a:endParaRPr lang="nl-NL" altLang="nl-NL" dirty="0"/>
          </a:p>
          <a:p>
            <a:pPr marL="0" indent="0">
              <a:buNone/>
            </a:pPr>
            <a:endParaRPr lang="nl-NL" altLang="nl-NL" sz="1000" dirty="0"/>
          </a:p>
          <a:p>
            <a:pPr marL="0" indent="0">
              <a:buNone/>
            </a:pPr>
            <a:r>
              <a:rPr lang="nl-NL" altLang="nl-NL" dirty="0" smtClean="0"/>
              <a:t>Indien niet </a:t>
            </a:r>
            <a:r>
              <a:rPr lang="nl-NL" altLang="nl-NL" dirty="0"/>
              <a:t>zwanger </a:t>
            </a:r>
            <a:r>
              <a:rPr lang="nl-NL" altLang="nl-NL" dirty="0" smtClean="0"/>
              <a:t>maar wel embryo’s ingevroren: ingepland voor cryo terugplaatsing</a:t>
            </a:r>
          </a:p>
          <a:p>
            <a:pPr marL="0" indent="0">
              <a:buNone/>
            </a:pPr>
            <a:endParaRPr lang="en-US" altLang="nl-NL" sz="1000" dirty="0"/>
          </a:p>
          <a:p>
            <a:pPr marL="0" indent="0">
              <a:buNone/>
            </a:pPr>
            <a:r>
              <a:rPr lang="en-US" altLang="nl-NL" dirty="0" err="1"/>
              <a:t>Indien</a:t>
            </a:r>
            <a:r>
              <a:rPr lang="en-US" altLang="nl-NL" dirty="0"/>
              <a:t> </a:t>
            </a:r>
            <a:r>
              <a:rPr lang="en-US" altLang="nl-NL" dirty="0" err="1" smtClean="0"/>
              <a:t>niet</a:t>
            </a:r>
            <a:r>
              <a:rPr lang="en-US" altLang="nl-NL" dirty="0" smtClean="0"/>
              <a:t> </a:t>
            </a:r>
            <a:r>
              <a:rPr lang="en-US" altLang="nl-NL" dirty="0" err="1" smtClean="0"/>
              <a:t>zwanger</a:t>
            </a:r>
            <a:r>
              <a:rPr lang="en-US" altLang="nl-NL" dirty="0" smtClean="0"/>
              <a:t> </a:t>
            </a:r>
            <a:r>
              <a:rPr lang="en-US" altLang="nl-NL" dirty="0"/>
              <a:t>en </a:t>
            </a:r>
            <a:r>
              <a:rPr lang="en-US" altLang="nl-NL" dirty="0" err="1"/>
              <a:t>geen</a:t>
            </a:r>
            <a:r>
              <a:rPr lang="en-US" altLang="nl-NL" dirty="0"/>
              <a:t> </a:t>
            </a:r>
            <a:r>
              <a:rPr lang="en-US" altLang="nl-NL" dirty="0" err="1"/>
              <a:t>ingevroren</a:t>
            </a:r>
            <a:r>
              <a:rPr lang="en-US" altLang="nl-NL" dirty="0"/>
              <a:t> </a:t>
            </a:r>
            <a:r>
              <a:rPr lang="en-US" altLang="nl-NL" dirty="0" smtClean="0"/>
              <a:t>embryo’s: </a:t>
            </a:r>
            <a:r>
              <a:rPr lang="en-US" altLang="nl-NL" dirty="0" err="1" smtClean="0"/>
              <a:t>Gesprek</a:t>
            </a:r>
            <a:r>
              <a:rPr lang="en-US" altLang="nl-NL" dirty="0" smtClean="0"/>
              <a:t> </a:t>
            </a:r>
            <a:r>
              <a:rPr lang="en-US" altLang="nl-NL" dirty="0" err="1" smtClean="0"/>
              <a:t>bij</a:t>
            </a:r>
            <a:r>
              <a:rPr lang="en-US" altLang="nl-NL" dirty="0" smtClean="0"/>
              <a:t> </a:t>
            </a:r>
            <a:r>
              <a:rPr lang="en-US" altLang="nl-NL" dirty="0" err="1" smtClean="0"/>
              <a:t>verpleegkundige</a:t>
            </a:r>
            <a:r>
              <a:rPr lang="en-US" altLang="nl-NL" dirty="0"/>
              <a:t> </a:t>
            </a:r>
            <a:r>
              <a:rPr lang="en-US" altLang="nl-NL" dirty="0" smtClean="0"/>
              <a:t>of arts </a:t>
            </a:r>
            <a:r>
              <a:rPr lang="en-US" altLang="nl-NL" dirty="0" err="1" smtClean="0"/>
              <a:t>na</a:t>
            </a:r>
            <a:r>
              <a:rPr lang="en-US" altLang="nl-NL" dirty="0" smtClean="0"/>
              <a:t> </a:t>
            </a:r>
            <a:r>
              <a:rPr lang="en-US" altLang="nl-NL" dirty="0" err="1" smtClean="0"/>
              <a:t>teamoverleg</a:t>
            </a:r>
            <a:endParaRPr lang="en-US" altLang="nl-NL" dirty="0" smtClean="0"/>
          </a:p>
          <a:p>
            <a:pPr marL="0" indent="0">
              <a:buNone/>
            </a:pPr>
            <a:endParaRPr lang="en-US" altLang="nl-NL" sz="1000" dirty="0" smtClean="0"/>
          </a:p>
          <a:p>
            <a:pPr marL="0" indent="0">
              <a:buNone/>
            </a:pPr>
            <a:r>
              <a:rPr lang="en-US" altLang="nl-NL" dirty="0" err="1" smtClean="0"/>
              <a:t>Drie</a:t>
            </a:r>
            <a:r>
              <a:rPr lang="en-US" altLang="nl-NL" dirty="0" smtClean="0"/>
              <a:t> </a:t>
            </a:r>
            <a:r>
              <a:rPr lang="en-US" altLang="nl-NL" dirty="0" err="1" smtClean="0"/>
              <a:t>behandelingen</a:t>
            </a:r>
            <a:r>
              <a:rPr lang="en-US" altLang="nl-NL" dirty="0" smtClean="0"/>
              <a:t> is </a:t>
            </a:r>
            <a:r>
              <a:rPr lang="en-US" altLang="nl-NL" dirty="0" err="1" smtClean="0"/>
              <a:t>geen</a:t>
            </a:r>
            <a:r>
              <a:rPr lang="en-US" altLang="nl-NL" dirty="0" smtClean="0"/>
              <a:t> </a:t>
            </a:r>
            <a:r>
              <a:rPr lang="en-US" altLang="nl-NL" dirty="0" err="1" smtClean="0"/>
              <a:t>vanzelfsprekendheid</a:t>
            </a:r>
            <a:r>
              <a:rPr lang="en-US" altLang="nl-NL" dirty="0" smtClean="0"/>
              <a:t> </a:t>
            </a:r>
            <a:r>
              <a:rPr lang="en-US" altLang="nl-NL" dirty="0" err="1" smtClean="0"/>
              <a:t>indien</a:t>
            </a:r>
            <a:r>
              <a:rPr lang="en-US" altLang="nl-NL" dirty="0" smtClean="0"/>
              <a:t> </a:t>
            </a:r>
            <a:r>
              <a:rPr lang="en-US" altLang="nl-NL" dirty="0" err="1" smtClean="0"/>
              <a:t>niet</a:t>
            </a:r>
            <a:r>
              <a:rPr lang="en-US" altLang="nl-NL" dirty="0" smtClean="0"/>
              <a:t> </a:t>
            </a:r>
            <a:r>
              <a:rPr lang="en-US" altLang="nl-NL" dirty="0" err="1" smtClean="0"/>
              <a:t>medisch</a:t>
            </a:r>
            <a:r>
              <a:rPr lang="en-US" altLang="nl-NL" dirty="0" smtClean="0"/>
              <a:t> </a:t>
            </a:r>
            <a:r>
              <a:rPr lang="en-US" altLang="nl-NL" dirty="0" err="1" smtClean="0"/>
              <a:t>zinvol</a:t>
            </a:r>
            <a:r>
              <a:rPr lang="en-US" altLang="nl-NL" dirty="0" smtClean="0"/>
              <a:t> </a:t>
            </a:r>
            <a:r>
              <a:rPr lang="en-US" altLang="nl-NL" dirty="0" err="1" smtClean="0"/>
              <a:t>geacht</a:t>
            </a:r>
            <a:r>
              <a:rPr lang="en-US" altLang="nl-NL" dirty="0" smtClean="0"/>
              <a:t>!</a:t>
            </a:r>
            <a:endParaRPr lang="en-US" altLang="nl-NL" dirty="0"/>
          </a:p>
          <a:p>
            <a:endParaRPr lang="en-US" altLang="nl-NL" dirty="0"/>
          </a:p>
          <a:p>
            <a:endParaRPr lang="nl-NL" dirty="0"/>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9892295"/>
      </p:ext>
    </p:extLst>
  </p:cSld>
  <p:clrMapOvr>
    <a:masterClrMapping/>
  </p:clrMapOvr>
  <mc:AlternateContent xmlns:mc="http://schemas.openxmlformats.org/markup-compatibility/2006">
    <mc:Choice xmlns:p14="http://schemas.microsoft.com/office/powerpoint/2010/main" Requires="p14">
      <p:transition spd="med" p14:dur="700" advTm="109398">
        <p:fade/>
      </p:transition>
    </mc:Choice>
    <mc:Fallback>
      <p:transition spd="med" advTm="1093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2"/>
          </p:nvPr>
        </p:nvSpPr>
        <p:spPr>
          <a:xfrm>
            <a:off x="673100" y="2107803"/>
            <a:ext cx="8127320" cy="3990783"/>
          </a:xfrm>
        </p:spPr>
        <p:txBody>
          <a:bodyPr/>
          <a:lstStyle/>
          <a:p>
            <a:pPr marL="0" indent="0">
              <a:buNone/>
            </a:pPr>
            <a:r>
              <a:rPr lang="nl-NL" altLang="nl-NL" dirty="0"/>
              <a:t>Invriezen van embryo’s is afhankelijk van kwaliteit van en</a:t>
            </a:r>
          </a:p>
          <a:p>
            <a:pPr marL="0" indent="0">
              <a:buNone/>
            </a:pPr>
            <a:r>
              <a:rPr lang="nl-NL" altLang="nl-NL" dirty="0" smtClean="0"/>
              <a:t>vindt </a:t>
            </a:r>
            <a:r>
              <a:rPr lang="nl-NL" altLang="nl-NL" dirty="0"/>
              <a:t>plaats op dag 4, 5 of 6 na </a:t>
            </a:r>
            <a:r>
              <a:rPr lang="nl-NL" altLang="nl-NL" dirty="0" smtClean="0"/>
              <a:t>punctie</a:t>
            </a:r>
          </a:p>
          <a:p>
            <a:pPr marL="0" indent="0">
              <a:buNone/>
            </a:pPr>
            <a:endParaRPr lang="nl-NL" altLang="nl-NL" dirty="0" smtClean="0"/>
          </a:p>
          <a:p>
            <a:pPr marL="0" indent="0">
              <a:buNone/>
            </a:pPr>
            <a:r>
              <a:rPr lang="nl-NL" altLang="nl-NL" dirty="0" smtClean="0"/>
              <a:t>Beide </a:t>
            </a:r>
            <a:r>
              <a:rPr lang="nl-NL" altLang="nl-NL" dirty="0"/>
              <a:t>partners bloed prikken op HIV en Hepatitis B/C bij aanvang van iedere behandeling</a:t>
            </a:r>
          </a:p>
          <a:p>
            <a:pPr marL="0" indent="0">
              <a:buNone/>
            </a:pPr>
            <a:endParaRPr lang="nl-NL" altLang="nl-NL" dirty="0"/>
          </a:p>
          <a:p>
            <a:pPr marL="0" indent="0">
              <a:buNone/>
            </a:pPr>
            <a:r>
              <a:rPr lang="nl-NL" altLang="nl-NL" dirty="0" smtClean="0"/>
              <a:t>Voor opslag van eventuele rest embryo’s dient u de </a:t>
            </a:r>
            <a:r>
              <a:rPr lang="nl-NL" altLang="nl-NL" b="1" u="sng" dirty="0" smtClean="0"/>
              <a:t>bewaarovereenkomst</a:t>
            </a:r>
            <a:r>
              <a:rPr lang="nl-NL" altLang="nl-NL" dirty="0" smtClean="0"/>
              <a:t> en </a:t>
            </a:r>
            <a:r>
              <a:rPr lang="nl-NL" altLang="nl-NL" b="1" u="sng" dirty="0" smtClean="0"/>
              <a:t>wilsbeschikking</a:t>
            </a:r>
            <a:r>
              <a:rPr lang="nl-NL" altLang="nl-NL" dirty="0" smtClean="0"/>
              <a:t> ondertekend mee te nemen naar inplan gesprek!</a:t>
            </a:r>
          </a:p>
          <a:p>
            <a:pPr marL="0" indent="0">
              <a:buNone/>
            </a:pPr>
            <a:endParaRPr lang="nl-NL" altLang="nl-NL" dirty="0"/>
          </a:p>
          <a:p>
            <a:pPr marL="0" indent="0">
              <a:buNone/>
            </a:pPr>
            <a:endParaRPr lang="nl-NL" altLang="nl-NL" dirty="0"/>
          </a:p>
          <a:p>
            <a:pPr marL="0" indent="0">
              <a:buNone/>
            </a:pPr>
            <a:r>
              <a:rPr lang="nl-NL" altLang="nl-NL" dirty="0" smtClean="0"/>
              <a:t> </a:t>
            </a:r>
          </a:p>
          <a:p>
            <a:endParaRPr lang="nl-NL" altLang="nl-NL" dirty="0"/>
          </a:p>
          <a:p>
            <a:endParaRPr lang="nl-NL" dirty="0"/>
          </a:p>
        </p:txBody>
      </p:sp>
      <p:pic>
        <p:nvPicPr>
          <p:cNvPr id="6" name="Picture 4" descr="DSC0256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a:xfrm>
            <a:off x="9231495" y="2107803"/>
            <a:ext cx="2355260" cy="31399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2"/>
          <p:cNvSpPr txBox="1">
            <a:spLocks noChangeArrowheads="1"/>
          </p:cNvSpPr>
          <p:nvPr/>
        </p:nvSpPr>
        <p:spPr>
          <a:xfrm>
            <a:off x="673100" y="782240"/>
            <a:ext cx="1076604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3741"/>
                </a:solidFill>
                <a:latin typeface="+mj-lt"/>
                <a:ea typeface="+mj-ea"/>
                <a:cs typeface="+mj-cs"/>
              </a:defRPr>
            </a:lvl1pPr>
          </a:lstStyle>
          <a:p>
            <a:r>
              <a:rPr lang="nl-NL" altLang="nl-NL" dirty="0" smtClean="0">
                <a:solidFill>
                  <a:srgbClr val="E89E00"/>
                </a:solidFill>
              </a:rPr>
              <a:t>7 fases in IVF of ICSI behandeling</a:t>
            </a:r>
            <a:br>
              <a:rPr lang="nl-NL" altLang="nl-NL" dirty="0" smtClean="0">
                <a:solidFill>
                  <a:srgbClr val="E89E00"/>
                </a:solidFill>
              </a:rPr>
            </a:br>
            <a:r>
              <a:rPr lang="nl-NL" altLang="nl-NL" sz="2600" dirty="0">
                <a:solidFill>
                  <a:srgbClr val="E89E00"/>
                </a:solidFill>
              </a:rPr>
              <a:t>7</a:t>
            </a:r>
            <a:r>
              <a:rPr lang="nl-NL" altLang="nl-NL" sz="2600" dirty="0" smtClean="0">
                <a:solidFill>
                  <a:srgbClr val="E89E00"/>
                </a:solidFill>
              </a:rPr>
              <a:t>. Invriezen embryo’s</a:t>
            </a:r>
          </a:p>
        </p:txBody>
      </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0011919"/>
      </p:ext>
    </p:extLst>
  </p:cSld>
  <p:clrMapOvr>
    <a:masterClrMapping/>
  </p:clrMapOvr>
  <mc:AlternateContent xmlns:mc="http://schemas.openxmlformats.org/markup-compatibility/2006">
    <mc:Choice xmlns:p14="http://schemas.microsoft.com/office/powerpoint/2010/main" Requires="p14">
      <p:transition spd="med" p14:dur="700" advTm="108175">
        <p:fade/>
      </p:transition>
    </mc:Choice>
    <mc:Fallback>
      <p:transition spd="med" advTm="1081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402" y="812709"/>
            <a:ext cx="10766044" cy="1325563"/>
          </a:xfrm>
        </p:spPr>
        <p:txBody>
          <a:bodyPr/>
          <a:lstStyle/>
          <a:p>
            <a:r>
              <a:rPr lang="nl-NL" altLang="nl-NL" dirty="0">
                <a:solidFill>
                  <a:srgbClr val="E89E00"/>
                </a:solidFill>
              </a:rPr>
              <a:t>Overzicht behandelschema</a:t>
            </a:r>
            <a:endParaRPr lang="nl-NL" dirty="0">
              <a:solidFill>
                <a:srgbClr val="E89E00"/>
              </a:solidFill>
            </a:endParaRPr>
          </a:p>
        </p:txBody>
      </p:sp>
      <p:pic>
        <p:nvPicPr>
          <p:cNvPr id="5"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0429" y="1841863"/>
            <a:ext cx="11773989" cy="430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Lst>
        </p:spPr>
      </p:pic>
    </p:spTree>
    <p:extLst>
      <p:ext uri="{BB962C8B-B14F-4D97-AF65-F5344CB8AC3E}">
        <p14:creationId xmlns:p14="http://schemas.microsoft.com/office/powerpoint/2010/main" val="1839274559"/>
      </p:ext>
    </p:extLst>
  </p:cSld>
  <p:clrMapOvr>
    <a:masterClrMapping/>
  </p:clrMapOvr>
  <mc:AlternateContent xmlns:mc="http://schemas.openxmlformats.org/markup-compatibility/2006">
    <mc:Choice xmlns:p14="http://schemas.microsoft.com/office/powerpoint/2010/main" Requires="p14">
      <p:transition spd="med" p14:dur="700" advTm="47047">
        <p:fade/>
      </p:transition>
    </mc:Choice>
    <mc:Fallback>
      <p:transition spd="med" advTm="47047">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73100" y="782240"/>
            <a:ext cx="1076604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3741"/>
                </a:solidFill>
                <a:latin typeface="+mj-lt"/>
                <a:ea typeface="+mj-ea"/>
                <a:cs typeface="+mj-cs"/>
              </a:defRPr>
            </a:lvl1pPr>
          </a:lstStyle>
          <a:p>
            <a:r>
              <a:rPr lang="nl-NL" altLang="nl-NL" dirty="0" smtClean="0">
                <a:solidFill>
                  <a:srgbClr val="E89E00"/>
                </a:solidFill>
              </a:rPr>
              <a:t>Onverwachte, sporadische bevindingen</a:t>
            </a:r>
            <a:endParaRPr lang="nl-NL" altLang="nl-NL" sz="2600" dirty="0" smtClean="0">
              <a:solidFill>
                <a:srgbClr val="E89E00"/>
              </a:solidFill>
            </a:endParaRPr>
          </a:p>
        </p:txBody>
      </p:sp>
      <p:sp>
        <p:nvSpPr>
          <p:cNvPr id="5" name="Rechthoek 4"/>
          <p:cNvSpPr/>
          <p:nvPr/>
        </p:nvSpPr>
        <p:spPr>
          <a:xfrm>
            <a:off x="822960" y="2011680"/>
            <a:ext cx="10946674" cy="4016484"/>
          </a:xfrm>
          <a:prstGeom prst="rect">
            <a:avLst/>
          </a:prstGeom>
        </p:spPr>
        <p:txBody>
          <a:bodyPr wrap="square">
            <a:spAutoFit/>
          </a:bodyPr>
          <a:lstStyle/>
          <a:p>
            <a:r>
              <a:rPr lang="nl-NL" sz="2300" dirty="0">
                <a:solidFill>
                  <a:srgbClr val="000000"/>
                </a:solidFill>
              </a:rPr>
              <a:t>Geen eicellen of een sterk verminderde </a:t>
            </a:r>
            <a:r>
              <a:rPr lang="nl-NL" sz="2300" dirty="0" smtClean="0">
                <a:solidFill>
                  <a:srgbClr val="000000"/>
                </a:solidFill>
              </a:rPr>
              <a:t>eicelopbrengst</a:t>
            </a:r>
          </a:p>
          <a:p>
            <a:pPr marL="800100" lvl="1" indent="-342900">
              <a:buFont typeface="Arial" panose="020B0604020202020204" pitchFamily="34" charset="0"/>
              <a:buChar char="•"/>
            </a:pPr>
            <a:r>
              <a:rPr lang="nl-NL" dirty="0" smtClean="0">
                <a:solidFill>
                  <a:srgbClr val="000000"/>
                </a:solidFill>
              </a:rPr>
              <a:t>Leeftijd of premature eisprong</a:t>
            </a:r>
          </a:p>
          <a:p>
            <a:pPr lvl="1"/>
            <a:endParaRPr lang="nl-NL" sz="1000" dirty="0">
              <a:solidFill>
                <a:srgbClr val="000000"/>
              </a:solidFill>
            </a:endParaRPr>
          </a:p>
          <a:p>
            <a:r>
              <a:rPr lang="nl-NL" sz="2300" dirty="0">
                <a:solidFill>
                  <a:srgbClr val="000000"/>
                </a:solidFill>
              </a:rPr>
              <a:t>Geen bevruchting of geen ontwikkeling van </a:t>
            </a:r>
            <a:r>
              <a:rPr lang="nl-NL" sz="2300" dirty="0" smtClean="0">
                <a:solidFill>
                  <a:srgbClr val="000000"/>
                </a:solidFill>
              </a:rPr>
              <a:t>embryo’s</a:t>
            </a:r>
          </a:p>
          <a:p>
            <a:pPr marL="342900" indent="-342900">
              <a:buFont typeface="Arial" panose="020B0604020202020204" pitchFamily="34" charset="0"/>
              <a:buChar char="•"/>
            </a:pPr>
            <a:endParaRPr lang="nl-NL" sz="1000" dirty="0">
              <a:solidFill>
                <a:srgbClr val="000000"/>
              </a:solidFill>
            </a:endParaRPr>
          </a:p>
          <a:p>
            <a:r>
              <a:rPr lang="nl-NL" sz="2300" dirty="0">
                <a:solidFill>
                  <a:srgbClr val="000000"/>
                </a:solidFill>
              </a:rPr>
              <a:t>Geen of te weinig zaadcellen om uw eicellen te bevruchten</a:t>
            </a:r>
          </a:p>
          <a:p>
            <a:pPr marL="800100" lvl="1" indent="-342900">
              <a:buFont typeface="Arial" panose="020B0604020202020204" pitchFamily="34" charset="0"/>
              <a:buChar char="•"/>
            </a:pPr>
            <a:r>
              <a:rPr lang="nl-NL" dirty="0">
                <a:solidFill>
                  <a:srgbClr val="000000"/>
                </a:solidFill>
              </a:rPr>
              <a:t>Eicellen kunnen worden ingevroren</a:t>
            </a:r>
          </a:p>
          <a:p>
            <a:endParaRPr lang="nl-NL" sz="2300" dirty="0" smtClean="0">
              <a:solidFill>
                <a:srgbClr val="000000"/>
              </a:solidFill>
            </a:endParaRPr>
          </a:p>
          <a:p>
            <a:r>
              <a:rPr lang="nl-NL" sz="2300" dirty="0" smtClean="0">
                <a:solidFill>
                  <a:srgbClr val="000000"/>
                </a:solidFill>
              </a:rPr>
              <a:t>Niet </a:t>
            </a:r>
            <a:r>
              <a:rPr lang="nl-NL" sz="2300" dirty="0">
                <a:solidFill>
                  <a:srgbClr val="000000"/>
                </a:solidFill>
              </a:rPr>
              <a:t>te passeren baarmoedermond bij de </a:t>
            </a:r>
            <a:r>
              <a:rPr lang="nl-NL" sz="2300" dirty="0" smtClean="0">
                <a:solidFill>
                  <a:srgbClr val="000000"/>
                </a:solidFill>
              </a:rPr>
              <a:t>embryoplaatsing</a:t>
            </a:r>
          </a:p>
          <a:p>
            <a:pPr marL="800100" lvl="1" indent="-342900">
              <a:buFont typeface="Arial" panose="020B0604020202020204" pitchFamily="34" charset="0"/>
              <a:buChar char="•"/>
            </a:pPr>
            <a:r>
              <a:rPr lang="nl-NL" dirty="0" smtClean="0">
                <a:solidFill>
                  <a:srgbClr val="000000"/>
                </a:solidFill>
              </a:rPr>
              <a:t>Embryo wordt opnieuw ingevroren en later opnieuw geplaatst</a:t>
            </a:r>
          </a:p>
          <a:p>
            <a:endParaRPr lang="nl-NL" sz="1000" dirty="0">
              <a:solidFill>
                <a:srgbClr val="000000"/>
              </a:solidFill>
            </a:endParaRPr>
          </a:p>
          <a:p>
            <a:pPr marL="800100" lvl="1" indent="-342900">
              <a:buFont typeface="Arial" panose="020B0604020202020204" pitchFamily="34" charset="0"/>
              <a:buChar char="•"/>
            </a:pPr>
            <a:endParaRPr lang="nl-NL" sz="1000" dirty="0">
              <a:solidFill>
                <a:srgbClr val="000000"/>
              </a:solidFill>
            </a:endParaRPr>
          </a:p>
          <a:p>
            <a:r>
              <a:rPr lang="nl-NL" sz="2300" dirty="0" smtClean="0">
                <a:solidFill>
                  <a:srgbClr val="000000"/>
                </a:solidFill>
              </a:rPr>
              <a:t>Een </a:t>
            </a:r>
            <a:r>
              <a:rPr lang="nl-NL" sz="2300" dirty="0">
                <a:solidFill>
                  <a:srgbClr val="000000"/>
                </a:solidFill>
              </a:rPr>
              <a:t>deel van </a:t>
            </a:r>
            <a:r>
              <a:rPr lang="nl-NL" sz="2300" dirty="0" smtClean="0">
                <a:solidFill>
                  <a:srgbClr val="000000"/>
                </a:solidFill>
              </a:rPr>
              <a:t>de eicellen</a:t>
            </a:r>
            <a:r>
              <a:rPr lang="nl-NL" sz="2300" dirty="0">
                <a:solidFill>
                  <a:srgbClr val="000000"/>
                </a:solidFill>
              </a:rPr>
              <a:t>, zaadcellen of embryo’s zijn verloren gegaan door een technisch mankement of door menselijk </a:t>
            </a:r>
            <a:r>
              <a:rPr lang="nl-NL" sz="2300" dirty="0" smtClean="0">
                <a:solidFill>
                  <a:srgbClr val="000000"/>
                </a:solidFill>
              </a:rPr>
              <a:t>toedoen</a:t>
            </a:r>
            <a:endParaRPr lang="nl-NL" sz="2300" dirty="0">
              <a:solidFill>
                <a:srgbClr val="000000"/>
              </a:solidFill>
            </a:endParaRPr>
          </a:p>
        </p:txBody>
      </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6554984"/>
      </p:ext>
    </p:extLst>
  </p:cSld>
  <p:clrMapOvr>
    <a:masterClrMapping/>
  </p:clrMapOvr>
  <mc:AlternateContent xmlns:mc="http://schemas.openxmlformats.org/markup-compatibility/2006">
    <mc:Choice xmlns:p14="http://schemas.microsoft.com/office/powerpoint/2010/main" Requires="p14">
      <p:transition spd="med" p14:dur="700" advTm="107630">
        <p:fade/>
      </p:transition>
    </mc:Choice>
    <mc:Fallback>
      <p:transition spd="med" advTm="107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786584"/>
            <a:ext cx="10766044" cy="1325563"/>
          </a:xfrm>
        </p:spPr>
        <p:txBody>
          <a:bodyPr/>
          <a:lstStyle/>
          <a:p>
            <a:r>
              <a:rPr lang="nl-NL" altLang="nl-NL" dirty="0">
                <a:solidFill>
                  <a:srgbClr val="E89E00"/>
                </a:solidFill>
              </a:rPr>
              <a:t>Lange termijn effect op gezondheid</a:t>
            </a:r>
            <a:endParaRPr lang="nl-NL" dirty="0">
              <a:solidFill>
                <a:srgbClr val="E89E00"/>
              </a:solidFill>
            </a:endParaRPr>
          </a:p>
        </p:txBody>
      </p:sp>
      <p:sp>
        <p:nvSpPr>
          <p:cNvPr id="3" name="Tijdelijke aanduiding voor inhoud 2"/>
          <p:cNvSpPr>
            <a:spLocks noGrp="1"/>
          </p:cNvSpPr>
          <p:nvPr>
            <p:ph sz="half" idx="2"/>
          </p:nvPr>
        </p:nvSpPr>
        <p:spPr>
          <a:xfrm>
            <a:off x="694944" y="1942330"/>
            <a:ext cx="10744200" cy="3890963"/>
          </a:xfrm>
        </p:spPr>
        <p:txBody>
          <a:bodyPr/>
          <a:lstStyle/>
          <a:p>
            <a:pPr marL="0" indent="0">
              <a:buNone/>
              <a:defRPr/>
            </a:pPr>
            <a:r>
              <a:rPr lang="nl-NL" altLang="nl-NL" dirty="0"/>
              <a:t>Kinderen geboren na IVF:</a:t>
            </a:r>
          </a:p>
          <a:p>
            <a:pPr lvl="1">
              <a:defRPr/>
            </a:pPr>
            <a:r>
              <a:rPr lang="nl-NL" altLang="nl-NL" sz="1800" dirty="0"/>
              <a:t>Grotere kans op een voortijdige geboorte en op een lager </a:t>
            </a:r>
            <a:r>
              <a:rPr lang="nl-NL" altLang="nl-NL" sz="1800" dirty="0" smtClean="0"/>
              <a:t>geboortegewicht, met name in geval van een tweeling zwangerschap na ET van 2 embryo’s</a:t>
            </a:r>
            <a:endParaRPr lang="nl-NL" altLang="nl-NL" sz="1800" dirty="0"/>
          </a:p>
          <a:p>
            <a:pPr lvl="1">
              <a:defRPr/>
            </a:pPr>
            <a:r>
              <a:rPr lang="nl-NL" altLang="nl-NL" sz="1800" dirty="0"/>
              <a:t>Daarnaast komen er steeds meer aanwijzingen voor andere gezondheidsproblemen zoals suikerziekte en hoge </a:t>
            </a:r>
            <a:r>
              <a:rPr lang="nl-NL" altLang="nl-NL" sz="1800" dirty="0" smtClean="0"/>
              <a:t>bloeddruk</a:t>
            </a:r>
            <a:endParaRPr lang="nl-NL" altLang="nl-NL" sz="1800" dirty="0"/>
          </a:p>
          <a:p>
            <a:pPr marL="457200" lvl="1" indent="0">
              <a:buNone/>
              <a:defRPr/>
            </a:pPr>
            <a:endParaRPr lang="nl-NL" altLang="nl-NL" sz="1000" dirty="0"/>
          </a:p>
          <a:p>
            <a:pPr marL="0" indent="0">
              <a:buNone/>
              <a:defRPr/>
            </a:pPr>
            <a:r>
              <a:rPr lang="nl-NL" altLang="nl-NL" dirty="0"/>
              <a:t>Kinderen geboren na ICSI:</a:t>
            </a:r>
          </a:p>
          <a:p>
            <a:pPr lvl="1">
              <a:defRPr/>
            </a:pPr>
            <a:r>
              <a:rPr lang="nl-NL" altLang="nl-NL" sz="1800" dirty="0"/>
              <a:t>Idem als bij IVF, tevens:</a:t>
            </a:r>
          </a:p>
          <a:p>
            <a:pPr lvl="1">
              <a:defRPr/>
            </a:pPr>
            <a:r>
              <a:rPr lang="nl-NL" altLang="nl-NL" sz="1800" dirty="0"/>
              <a:t>Zeer kleine toename van de kans op een aangeboren afwijkingen </a:t>
            </a:r>
          </a:p>
          <a:p>
            <a:pPr lvl="1">
              <a:defRPr/>
            </a:pPr>
            <a:r>
              <a:rPr lang="nl-NL" altLang="nl-NL" sz="1800" dirty="0"/>
              <a:t>Zeer kleine kans op een extra geslachtschromosoom (1 procent</a:t>
            </a:r>
            <a:r>
              <a:rPr lang="nl-NL" altLang="nl-NL" sz="1800" dirty="0" smtClean="0"/>
              <a:t>)</a:t>
            </a:r>
          </a:p>
          <a:p>
            <a:pPr lvl="1">
              <a:defRPr/>
            </a:pPr>
            <a:endParaRPr lang="en-GB" altLang="nl-NL" sz="1000" dirty="0"/>
          </a:p>
          <a:p>
            <a:pPr marL="0" indent="0">
              <a:buNone/>
              <a:defRPr/>
            </a:pPr>
            <a:r>
              <a:rPr lang="en-GB" altLang="nl-NL" dirty="0" err="1"/>
              <a:t>Vrouwen</a:t>
            </a:r>
            <a:r>
              <a:rPr lang="en-GB" altLang="nl-NL" dirty="0"/>
              <a:t> op </a:t>
            </a:r>
            <a:r>
              <a:rPr lang="en-GB" altLang="nl-NL" dirty="0" err="1"/>
              <a:t>lange</a:t>
            </a:r>
            <a:r>
              <a:rPr lang="en-GB" altLang="nl-NL" dirty="0"/>
              <a:t> </a:t>
            </a:r>
            <a:r>
              <a:rPr lang="en-GB" altLang="nl-NL" dirty="0" err="1"/>
              <a:t>termijn</a:t>
            </a:r>
            <a:r>
              <a:rPr lang="en-GB" altLang="nl-NL" dirty="0"/>
              <a:t>:</a:t>
            </a:r>
          </a:p>
          <a:p>
            <a:pPr lvl="1">
              <a:defRPr/>
            </a:pPr>
            <a:r>
              <a:rPr lang="en-GB" altLang="nl-NL" sz="1800" dirty="0" err="1"/>
              <a:t>Geen</a:t>
            </a:r>
            <a:r>
              <a:rPr lang="en-GB" altLang="nl-NL" sz="1800" dirty="0"/>
              <a:t> </a:t>
            </a:r>
            <a:r>
              <a:rPr lang="en-GB" altLang="nl-NL" sz="1800" dirty="0" err="1"/>
              <a:t>aanwijzingen</a:t>
            </a:r>
            <a:r>
              <a:rPr lang="en-GB" altLang="nl-NL" sz="1800" dirty="0"/>
              <a:t> </a:t>
            </a:r>
            <a:r>
              <a:rPr lang="en-GB" altLang="nl-NL" sz="1800" dirty="0" err="1"/>
              <a:t>voor</a:t>
            </a:r>
            <a:r>
              <a:rPr lang="en-GB" altLang="nl-NL" sz="1800" dirty="0"/>
              <a:t> </a:t>
            </a:r>
            <a:r>
              <a:rPr lang="en-GB" altLang="nl-NL" sz="1800" dirty="0" err="1"/>
              <a:t>verhoogd</a:t>
            </a:r>
            <a:r>
              <a:rPr lang="en-GB" altLang="nl-NL" sz="1800" dirty="0"/>
              <a:t> </a:t>
            </a:r>
            <a:r>
              <a:rPr lang="en-GB" altLang="nl-NL" sz="1800" dirty="0" err="1"/>
              <a:t>risico</a:t>
            </a:r>
            <a:r>
              <a:rPr lang="en-GB" altLang="nl-NL" sz="1800" dirty="0"/>
              <a:t> op </a:t>
            </a:r>
            <a:r>
              <a:rPr lang="en-GB" altLang="nl-NL" sz="1800" dirty="0" err="1"/>
              <a:t>baarmoeder</a:t>
            </a:r>
            <a:r>
              <a:rPr lang="en-GB" altLang="nl-NL" sz="1800" dirty="0"/>
              <a:t>, </a:t>
            </a:r>
            <a:r>
              <a:rPr lang="en-GB" altLang="nl-NL" sz="1800" dirty="0" err="1"/>
              <a:t>borst</a:t>
            </a:r>
            <a:r>
              <a:rPr lang="en-GB" altLang="nl-NL" sz="1800" dirty="0"/>
              <a:t> of </a:t>
            </a:r>
            <a:r>
              <a:rPr lang="en-GB" altLang="nl-NL" sz="1800" dirty="0" err="1"/>
              <a:t>eierstokkanker</a:t>
            </a:r>
            <a:endParaRPr lang="en-GB" altLang="nl-NL" sz="1800" dirty="0"/>
          </a:p>
          <a:p>
            <a:endParaRPr lang="nl-NL" dirty="0"/>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87985"/>
      </p:ext>
    </p:extLst>
  </p:cSld>
  <p:clrMapOvr>
    <a:masterClrMapping/>
  </p:clrMapOvr>
  <mc:AlternateContent xmlns:mc="http://schemas.openxmlformats.org/markup-compatibility/2006">
    <mc:Choice xmlns:p14="http://schemas.microsoft.com/office/powerpoint/2010/main" Requires="p14">
      <p:transition spd="med" p14:dur="700" advTm="115502">
        <p:fade/>
      </p:transition>
    </mc:Choice>
    <mc:Fallback>
      <p:transition spd="med" advTm="1155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786584"/>
            <a:ext cx="10766044" cy="1325563"/>
          </a:xfrm>
        </p:spPr>
        <p:txBody>
          <a:bodyPr/>
          <a:lstStyle/>
          <a:p>
            <a:r>
              <a:rPr lang="nl-NL" altLang="nl-NL" dirty="0">
                <a:solidFill>
                  <a:srgbClr val="E89E00"/>
                </a:solidFill>
              </a:rPr>
              <a:t>Wat is uw kans op </a:t>
            </a:r>
            <a:r>
              <a:rPr lang="nl-NL" altLang="nl-NL" dirty="0" smtClean="0">
                <a:solidFill>
                  <a:srgbClr val="E89E00"/>
                </a:solidFill>
              </a:rPr>
              <a:t>een zwangerschap?</a:t>
            </a:r>
            <a:br>
              <a:rPr lang="nl-NL" altLang="nl-NL" dirty="0" smtClean="0">
                <a:solidFill>
                  <a:srgbClr val="E89E00"/>
                </a:solidFill>
              </a:rPr>
            </a:br>
            <a:r>
              <a:rPr lang="nl-NL" altLang="nl-NL" sz="2600" dirty="0" smtClean="0">
                <a:solidFill>
                  <a:srgbClr val="E89E00"/>
                </a:solidFill>
              </a:rPr>
              <a:t>Doorgaand, &gt; 12 weken</a:t>
            </a:r>
            <a:endParaRPr lang="nl-NL" sz="2600" dirty="0">
              <a:solidFill>
                <a:srgbClr val="E89E00"/>
              </a:solidFill>
            </a:endParaRPr>
          </a:p>
        </p:txBody>
      </p:sp>
      <p:sp>
        <p:nvSpPr>
          <p:cNvPr id="3" name="Tijdelijke aanduiding voor inhoud 2"/>
          <p:cNvSpPr>
            <a:spLocks noGrp="1"/>
          </p:cNvSpPr>
          <p:nvPr>
            <p:ph sz="half" idx="2"/>
          </p:nvPr>
        </p:nvSpPr>
        <p:spPr>
          <a:xfrm>
            <a:off x="684022" y="2147300"/>
            <a:ext cx="10744200" cy="3751308"/>
          </a:xfrm>
        </p:spPr>
        <p:txBody>
          <a:bodyPr/>
          <a:lstStyle/>
          <a:p>
            <a:pPr marL="0" indent="0">
              <a:buNone/>
            </a:pPr>
            <a:r>
              <a:rPr lang="nl-NL" altLang="nl-NL" dirty="0"/>
              <a:t>Gemiddeld 20% per behandeling</a:t>
            </a:r>
          </a:p>
          <a:p>
            <a:endParaRPr lang="nl-NL" altLang="nl-NL" sz="1050" dirty="0"/>
          </a:p>
          <a:p>
            <a:pPr marL="0" indent="0">
              <a:buNone/>
            </a:pPr>
            <a:r>
              <a:rPr lang="nl-NL" altLang="nl-NL" dirty="0"/>
              <a:t>Gemiddeld 40-50% na 3 behandelingen</a:t>
            </a:r>
          </a:p>
          <a:p>
            <a:endParaRPr lang="nl-NL" altLang="nl-NL" sz="1050" dirty="0"/>
          </a:p>
          <a:p>
            <a:pPr marL="0" indent="0">
              <a:buNone/>
            </a:pPr>
            <a:r>
              <a:rPr lang="nl-NL" altLang="nl-NL" dirty="0"/>
              <a:t>De kans dat u zwanger wordt is afhankelijk van uw leeftijd, hoe ouder u bent hoe minder </a:t>
            </a:r>
            <a:r>
              <a:rPr lang="nl-NL" altLang="nl-NL" dirty="0" smtClean="0"/>
              <a:t>kans</a:t>
            </a:r>
            <a:endParaRPr lang="nl-NL" altLang="nl-NL" dirty="0"/>
          </a:p>
        </p:txBody>
      </p:sp>
    </p:spTree>
    <p:extLst>
      <p:ext uri="{BB962C8B-B14F-4D97-AF65-F5344CB8AC3E}">
        <p14:creationId xmlns:p14="http://schemas.microsoft.com/office/powerpoint/2010/main" val="4164138127"/>
      </p:ext>
    </p:extLst>
  </p:cSld>
  <p:clrMapOvr>
    <a:masterClrMapping/>
  </p:clrMapOvr>
  <mc:AlternateContent xmlns:mc="http://schemas.openxmlformats.org/markup-compatibility/2006">
    <mc:Choice xmlns:p14="http://schemas.microsoft.com/office/powerpoint/2010/main" Requires="p14">
      <p:transition spd="med" p14:dur="700" advTm="51123">
        <p:fade/>
      </p:transition>
    </mc:Choice>
    <mc:Fallback>
      <p:transition spd="med" advTm="51123">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786584"/>
            <a:ext cx="10766044" cy="1325563"/>
          </a:xfrm>
        </p:spPr>
        <p:txBody>
          <a:bodyPr/>
          <a:lstStyle/>
          <a:p>
            <a:r>
              <a:rPr lang="nl-NL" altLang="nl-NL" dirty="0" smtClean="0">
                <a:solidFill>
                  <a:srgbClr val="E89E00"/>
                </a:solidFill>
              </a:rPr>
              <a:t>Leefstijl, wat kunt u zelf doen</a:t>
            </a:r>
            <a:endParaRPr lang="nl-NL" dirty="0">
              <a:solidFill>
                <a:srgbClr val="E89E00"/>
              </a:solidFill>
            </a:endParaRPr>
          </a:p>
        </p:txBody>
      </p:sp>
      <p:sp>
        <p:nvSpPr>
          <p:cNvPr id="3" name="Tijdelijke aanduiding voor inhoud 2"/>
          <p:cNvSpPr>
            <a:spLocks noGrp="1"/>
          </p:cNvSpPr>
          <p:nvPr>
            <p:ph sz="half" idx="2"/>
          </p:nvPr>
        </p:nvSpPr>
        <p:spPr/>
        <p:txBody>
          <a:bodyPr/>
          <a:lstStyle/>
          <a:p>
            <a:pPr marL="0" indent="0">
              <a:buNone/>
            </a:pPr>
            <a:r>
              <a:rPr lang="nl-NL" dirty="0" smtClean="0"/>
              <a:t>Gezond gewicht nastreven</a:t>
            </a:r>
          </a:p>
          <a:p>
            <a:endParaRPr lang="nl-NL" sz="1000" dirty="0" smtClean="0"/>
          </a:p>
          <a:p>
            <a:pPr marL="0" indent="0">
              <a:buNone/>
            </a:pPr>
            <a:r>
              <a:rPr lang="nl-NL" dirty="0" smtClean="0"/>
              <a:t>Niet roken</a:t>
            </a:r>
          </a:p>
          <a:p>
            <a:endParaRPr lang="nl-NL" sz="1000" dirty="0" smtClean="0"/>
          </a:p>
          <a:p>
            <a:pPr marL="0" indent="0">
              <a:buNone/>
            </a:pPr>
            <a:r>
              <a:rPr lang="nl-NL" dirty="0" smtClean="0"/>
              <a:t>Geen alcohol tijdens een behandeling en in geval van zwangerschap</a:t>
            </a:r>
          </a:p>
          <a:p>
            <a:endParaRPr lang="nl-NL" sz="1000" dirty="0" smtClean="0"/>
          </a:p>
          <a:p>
            <a:pPr marL="0" indent="0">
              <a:buNone/>
            </a:pPr>
            <a:r>
              <a:rPr lang="nl-NL" dirty="0" smtClean="0"/>
              <a:t>Geen drugs</a:t>
            </a:r>
          </a:p>
          <a:p>
            <a:endParaRPr lang="nl-NL" sz="1000" dirty="0" smtClean="0"/>
          </a:p>
          <a:p>
            <a:pPr marL="0" indent="0">
              <a:buNone/>
            </a:pPr>
            <a:r>
              <a:rPr lang="nl-NL" dirty="0" smtClean="0"/>
              <a:t>Foliumzuur, vitamine D3 en Omega3 slikken</a:t>
            </a:r>
            <a:endParaRPr lang="nl-NL" dirty="0"/>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0890924"/>
      </p:ext>
    </p:extLst>
  </p:cSld>
  <p:clrMapOvr>
    <a:masterClrMapping/>
  </p:clrMapOvr>
  <mc:AlternateContent xmlns:mc="http://schemas.openxmlformats.org/markup-compatibility/2006">
    <mc:Choice xmlns:p14="http://schemas.microsoft.com/office/powerpoint/2010/main" Requires="p14">
      <p:transition spd="med" p14:dur="700" advTm="35151">
        <p:fade/>
      </p:transition>
    </mc:Choice>
    <mc:Fallback>
      <p:transition spd="med" advTm="351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786584"/>
            <a:ext cx="10766044" cy="1325563"/>
          </a:xfrm>
        </p:spPr>
        <p:txBody>
          <a:bodyPr/>
          <a:lstStyle/>
          <a:p>
            <a:r>
              <a:rPr lang="nl-NL" dirty="0" smtClean="0">
                <a:solidFill>
                  <a:srgbClr val="E89E00"/>
                </a:solidFill>
              </a:rPr>
              <a:t>Huisregels</a:t>
            </a:r>
            <a:endParaRPr lang="nl-NL" dirty="0">
              <a:solidFill>
                <a:srgbClr val="E89E00"/>
              </a:solidFill>
            </a:endParaRPr>
          </a:p>
        </p:txBody>
      </p:sp>
      <p:sp>
        <p:nvSpPr>
          <p:cNvPr id="3" name="Tijdelijke aanduiding voor inhoud 2"/>
          <p:cNvSpPr>
            <a:spLocks noGrp="1"/>
          </p:cNvSpPr>
          <p:nvPr>
            <p:ph sz="half" idx="2"/>
          </p:nvPr>
        </p:nvSpPr>
        <p:spPr>
          <a:xfrm>
            <a:off x="673100" y="1968455"/>
            <a:ext cx="11257570" cy="4249464"/>
          </a:xfrm>
        </p:spPr>
        <p:txBody>
          <a:bodyPr/>
          <a:lstStyle/>
          <a:p>
            <a:pPr marL="0" indent="0">
              <a:buNone/>
            </a:pPr>
            <a:endParaRPr lang="nl-NL" altLang="nl-NL" sz="1000" dirty="0"/>
          </a:p>
          <a:p>
            <a:pPr marL="0" indent="0">
              <a:buNone/>
            </a:pPr>
            <a:r>
              <a:rPr lang="en-US" altLang="nl-NL" dirty="0"/>
              <a:t>De echo’s, </a:t>
            </a:r>
            <a:r>
              <a:rPr lang="en-US" altLang="nl-NL" dirty="0" err="1"/>
              <a:t>punctie</a:t>
            </a:r>
            <a:r>
              <a:rPr lang="en-US" altLang="nl-NL" dirty="0"/>
              <a:t> en </a:t>
            </a:r>
            <a:r>
              <a:rPr lang="en-US" altLang="nl-NL" dirty="0" err="1"/>
              <a:t>terugplaatsing</a:t>
            </a:r>
            <a:r>
              <a:rPr lang="en-US" altLang="nl-NL" dirty="0"/>
              <a:t> </a:t>
            </a:r>
            <a:r>
              <a:rPr lang="en-US" altLang="nl-NL" dirty="0" err="1"/>
              <a:t>worden</a:t>
            </a:r>
            <a:r>
              <a:rPr lang="en-US" altLang="nl-NL" dirty="0"/>
              <a:t> </a:t>
            </a:r>
            <a:r>
              <a:rPr lang="en-US" altLang="nl-NL" dirty="0" err="1"/>
              <a:t>ook</a:t>
            </a:r>
            <a:r>
              <a:rPr lang="en-US" altLang="nl-NL" dirty="0"/>
              <a:t> door </a:t>
            </a:r>
            <a:r>
              <a:rPr lang="en-US" altLang="nl-NL" dirty="0" err="1" smtClean="0"/>
              <a:t>mannelijke</a:t>
            </a:r>
            <a:r>
              <a:rPr lang="en-US" altLang="nl-NL" dirty="0" smtClean="0"/>
              <a:t> en </a:t>
            </a:r>
            <a:r>
              <a:rPr lang="en-US" altLang="nl-NL" dirty="0" err="1" smtClean="0"/>
              <a:t>vrouwelijke</a:t>
            </a:r>
            <a:r>
              <a:rPr lang="en-US" altLang="nl-NL" dirty="0" smtClean="0"/>
              <a:t> </a:t>
            </a:r>
            <a:r>
              <a:rPr lang="en-US" altLang="nl-NL" dirty="0" err="1"/>
              <a:t>artsen</a:t>
            </a:r>
            <a:r>
              <a:rPr lang="en-US" altLang="nl-NL" dirty="0"/>
              <a:t> </a:t>
            </a:r>
            <a:r>
              <a:rPr lang="en-US" altLang="nl-NL" dirty="0" err="1" smtClean="0"/>
              <a:t>gedaan</a:t>
            </a:r>
            <a:endParaRPr lang="en-US" altLang="nl-NL" dirty="0" smtClean="0"/>
          </a:p>
          <a:p>
            <a:endParaRPr lang="en-US" altLang="nl-NL" sz="1000" dirty="0"/>
          </a:p>
          <a:p>
            <a:pPr marL="0" indent="0">
              <a:buNone/>
            </a:pPr>
            <a:r>
              <a:rPr lang="en-US" altLang="nl-NL" dirty="0" err="1" smtClean="0"/>
              <a:t>Communicatie</a:t>
            </a:r>
            <a:r>
              <a:rPr lang="en-US" altLang="nl-NL" dirty="0" smtClean="0"/>
              <a:t> met </a:t>
            </a:r>
            <a:r>
              <a:rPr lang="nl-NL" dirty="0"/>
              <a:t>patiënten</a:t>
            </a:r>
            <a:r>
              <a:rPr lang="en-US" altLang="nl-NL" dirty="0" smtClean="0"/>
              <a:t> </a:t>
            </a:r>
            <a:r>
              <a:rPr lang="en-US" altLang="nl-NL" dirty="0" err="1" smtClean="0"/>
              <a:t>bij</a:t>
            </a:r>
            <a:r>
              <a:rPr lang="en-US" altLang="nl-NL" dirty="0" smtClean="0"/>
              <a:t> </a:t>
            </a:r>
            <a:r>
              <a:rPr lang="en-US" altLang="nl-NL" dirty="0" err="1" smtClean="0"/>
              <a:t>vragen</a:t>
            </a:r>
            <a:r>
              <a:rPr lang="en-US" altLang="nl-NL" dirty="0" smtClean="0"/>
              <a:t>, </a:t>
            </a:r>
            <a:r>
              <a:rPr lang="en-US" altLang="nl-NL" dirty="0" err="1" smtClean="0"/>
              <a:t>uitslagen</a:t>
            </a:r>
            <a:r>
              <a:rPr lang="en-US" altLang="nl-NL" dirty="0" smtClean="0"/>
              <a:t>, </a:t>
            </a:r>
            <a:r>
              <a:rPr lang="en-US" altLang="nl-NL" dirty="0" err="1" smtClean="0"/>
              <a:t>instructies</a:t>
            </a:r>
            <a:r>
              <a:rPr lang="en-US" altLang="nl-NL" dirty="0" smtClean="0"/>
              <a:t> etc. </a:t>
            </a:r>
            <a:r>
              <a:rPr lang="en-US" altLang="nl-NL" dirty="0" err="1" smtClean="0"/>
              <a:t>gaat</a:t>
            </a:r>
            <a:r>
              <a:rPr lang="en-US" altLang="nl-NL" dirty="0" smtClean="0"/>
              <a:t> via “</a:t>
            </a:r>
            <a:r>
              <a:rPr lang="en-US" altLang="nl-NL" dirty="0" err="1" smtClean="0"/>
              <a:t>Mijn</a:t>
            </a:r>
            <a:r>
              <a:rPr lang="en-US" altLang="nl-NL" dirty="0" smtClean="0"/>
              <a:t> Dossier”. U </a:t>
            </a:r>
            <a:r>
              <a:rPr lang="en-US" altLang="nl-NL" dirty="0" err="1" smtClean="0"/>
              <a:t>ontvangt</a:t>
            </a:r>
            <a:r>
              <a:rPr lang="en-US" altLang="nl-NL" dirty="0" smtClean="0"/>
              <a:t> </a:t>
            </a:r>
            <a:r>
              <a:rPr lang="en-US" altLang="nl-NL" dirty="0" err="1" smtClean="0"/>
              <a:t>binnen</a:t>
            </a:r>
            <a:r>
              <a:rPr lang="en-US" altLang="nl-NL" dirty="0" smtClean="0"/>
              <a:t> 5 </a:t>
            </a:r>
            <a:r>
              <a:rPr lang="en-US" altLang="nl-NL" dirty="0" err="1" smtClean="0"/>
              <a:t>dagen</a:t>
            </a:r>
            <a:r>
              <a:rPr lang="en-US" altLang="nl-NL" dirty="0" smtClean="0"/>
              <a:t> </a:t>
            </a:r>
            <a:r>
              <a:rPr lang="en-US" altLang="nl-NL" dirty="0" err="1" smtClean="0"/>
              <a:t>antwoord</a:t>
            </a:r>
            <a:r>
              <a:rPr lang="en-US" altLang="nl-NL" dirty="0" smtClean="0"/>
              <a:t>: </a:t>
            </a:r>
            <a:r>
              <a:rPr lang="en-US" altLang="nl-NL" b="1" u="sng" dirty="0" err="1" smtClean="0"/>
              <a:t>Activeer</a:t>
            </a:r>
            <a:r>
              <a:rPr lang="en-US" altLang="nl-NL" b="1" u="sng" dirty="0" smtClean="0"/>
              <a:t> </a:t>
            </a:r>
            <a:r>
              <a:rPr lang="en-US" altLang="nl-NL" b="1" u="sng" dirty="0" err="1" smtClean="0"/>
              <a:t>uw</a:t>
            </a:r>
            <a:r>
              <a:rPr lang="en-US" altLang="nl-NL" b="1" u="sng" dirty="0" smtClean="0"/>
              <a:t> dossier</a:t>
            </a:r>
            <a:r>
              <a:rPr lang="en-US" altLang="nl-NL" dirty="0" smtClean="0"/>
              <a:t>! (via </a:t>
            </a:r>
            <a:r>
              <a:rPr lang="en-US" altLang="nl-NL" dirty="0" err="1" smtClean="0"/>
              <a:t>Digid</a:t>
            </a:r>
            <a:r>
              <a:rPr lang="en-US" altLang="nl-NL" dirty="0" smtClean="0"/>
              <a:t>)</a:t>
            </a:r>
          </a:p>
          <a:p>
            <a:endParaRPr lang="en-US" altLang="nl-NL" sz="1000" dirty="0" smtClean="0"/>
          </a:p>
          <a:p>
            <a:pPr marL="0" indent="0">
              <a:buNone/>
            </a:pPr>
            <a:r>
              <a:rPr lang="en-US" altLang="nl-NL" dirty="0" err="1" smtClean="0"/>
              <a:t>Bij</a:t>
            </a:r>
            <a:r>
              <a:rPr lang="en-US" altLang="nl-NL" dirty="0" smtClean="0"/>
              <a:t> </a:t>
            </a:r>
            <a:r>
              <a:rPr lang="en-US" altLang="nl-NL" dirty="0" err="1" smtClean="0"/>
              <a:t>ernstige</a:t>
            </a:r>
            <a:r>
              <a:rPr lang="en-US" altLang="nl-NL" dirty="0" smtClean="0"/>
              <a:t> </a:t>
            </a:r>
            <a:r>
              <a:rPr lang="en-US" altLang="nl-NL" dirty="0" err="1" smtClean="0"/>
              <a:t>lichamelijke</a:t>
            </a:r>
            <a:r>
              <a:rPr lang="en-US" altLang="nl-NL" dirty="0" smtClean="0"/>
              <a:t> </a:t>
            </a:r>
            <a:r>
              <a:rPr lang="en-US" altLang="nl-NL" dirty="0" err="1" smtClean="0"/>
              <a:t>klachten</a:t>
            </a:r>
            <a:r>
              <a:rPr lang="en-US" altLang="nl-NL" dirty="0" smtClean="0"/>
              <a:t>: </a:t>
            </a:r>
            <a:r>
              <a:rPr lang="en-US" altLang="nl-NL" dirty="0" err="1" smtClean="0"/>
              <a:t>telefonisch</a:t>
            </a:r>
            <a:r>
              <a:rPr lang="en-US" altLang="nl-NL" dirty="0" smtClean="0"/>
              <a:t> contact CVV in </a:t>
            </a:r>
            <a:r>
              <a:rPr lang="en-US" altLang="nl-NL" dirty="0" err="1" smtClean="0"/>
              <a:t>avonduren</a:t>
            </a:r>
            <a:r>
              <a:rPr lang="en-US" altLang="nl-NL" dirty="0" smtClean="0"/>
              <a:t>/weekend met SEHV</a:t>
            </a:r>
          </a:p>
          <a:p>
            <a:endParaRPr lang="en-US" altLang="nl-NL" sz="1000" dirty="0" smtClean="0"/>
          </a:p>
          <a:p>
            <a:pPr marL="0" indent="0">
              <a:buNone/>
            </a:pPr>
            <a:r>
              <a:rPr lang="en-US" altLang="nl-NL" dirty="0" smtClean="0"/>
              <a:t>Ga </a:t>
            </a:r>
            <a:r>
              <a:rPr lang="en-US" altLang="nl-NL" dirty="0" err="1" smtClean="0"/>
              <a:t>niet</a:t>
            </a:r>
            <a:r>
              <a:rPr lang="en-US" altLang="nl-NL" dirty="0" smtClean="0"/>
              <a:t> op </a:t>
            </a:r>
            <a:r>
              <a:rPr lang="en-US" altLang="nl-NL" dirty="0" err="1" smtClean="0"/>
              <a:t>vakantie</a:t>
            </a:r>
            <a:r>
              <a:rPr lang="en-US" altLang="nl-NL" dirty="0" smtClean="0"/>
              <a:t> </a:t>
            </a:r>
            <a:r>
              <a:rPr lang="en-US" altLang="nl-NL" dirty="0" err="1" smtClean="0"/>
              <a:t>tijdens</a:t>
            </a:r>
            <a:r>
              <a:rPr lang="en-US" altLang="nl-NL" dirty="0" smtClean="0"/>
              <a:t> </a:t>
            </a:r>
            <a:r>
              <a:rPr lang="en-US" altLang="nl-NL" dirty="0" err="1" smtClean="0"/>
              <a:t>uw</a:t>
            </a:r>
            <a:r>
              <a:rPr lang="en-US" altLang="nl-NL" dirty="0" smtClean="0"/>
              <a:t> </a:t>
            </a:r>
            <a:r>
              <a:rPr lang="en-US" altLang="nl-NL" dirty="0" err="1" smtClean="0"/>
              <a:t>behandeling</a:t>
            </a:r>
            <a:endParaRPr lang="en-US" altLang="nl-NL" dirty="0" smtClean="0"/>
          </a:p>
          <a:p>
            <a:endParaRPr lang="en-US" altLang="nl-NL" dirty="0"/>
          </a:p>
          <a:p>
            <a:endParaRPr lang="nl-NL" altLang="nl-NL" dirty="0" smtClean="0"/>
          </a:p>
          <a:p>
            <a:endParaRPr lang="nl-NL" altLang="nl-NL" dirty="0"/>
          </a:p>
          <a:p>
            <a:endParaRPr lang="nl-NL" altLang="nl-NL" dirty="0" smtClean="0"/>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2347267"/>
      </p:ext>
    </p:extLst>
  </p:cSld>
  <p:clrMapOvr>
    <a:masterClrMapping/>
  </p:clrMapOvr>
  <mc:AlternateContent xmlns:mc="http://schemas.openxmlformats.org/markup-compatibility/2006">
    <mc:Choice xmlns:p14="http://schemas.microsoft.com/office/powerpoint/2010/main" Requires="p14">
      <p:transition spd="med" p14:dur="700" advTm="103784">
        <p:fade/>
      </p:transition>
    </mc:Choice>
    <mc:Fallback>
      <p:transition spd="med" advTm="1037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2"/>
          </p:nvPr>
        </p:nvSpPr>
        <p:spPr/>
        <p:txBody>
          <a:bodyPr/>
          <a:lstStyle/>
          <a:p>
            <a:pPr>
              <a:lnSpc>
                <a:spcPct val="80000"/>
              </a:lnSpc>
            </a:pPr>
            <a:r>
              <a:rPr lang="en-GB" altLang="nl-NL" sz="2400" dirty="0" smtClean="0"/>
              <a:t>IVF: 20.000 </a:t>
            </a:r>
            <a:r>
              <a:rPr lang="en-GB" altLang="nl-NL" sz="2400" dirty="0" err="1"/>
              <a:t>zaadcellen</a:t>
            </a:r>
            <a:r>
              <a:rPr lang="en-GB" altLang="nl-NL" sz="2400" dirty="0"/>
              <a:t> </a:t>
            </a:r>
            <a:r>
              <a:rPr lang="en-GB" altLang="nl-NL" sz="2400" dirty="0" err="1" smtClean="0"/>
              <a:t>bij</a:t>
            </a:r>
            <a:r>
              <a:rPr lang="en-GB" altLang="nl-NL" sz="2400" dirty="0" smtClean="0"/>
              <a:t> </a:t>
            </a:r>
            <a:r>
              <a:rPr lang="en-GB" altLang="nl-NL" sz="2400" dirty="0" err="1" smtClean="0"/>
              <a:t>een</a:t>
            </a:r>
            <a:r>
              <a:rPr lang="en-GB" altLang="nl-NL" sz="2400" dirty="0" smtClean="0"/>
              <a:t> eicel,1 </a:t>
            </a:r>
            <a:r>
              <a:rPr lang="en-GB" altLang="nl-NL" sz="2400" dirty="0" err="1" smtClean="0"/>
              <a:t>zaadcel</a:t>
            </a:r>
            <a:r>
              <a:rPr lang="en-GB" altLang="nl-NL" sz="2400" dirty="0" smtClean="0"/>
              <a:t> </a:t>
            </a:r>
            <a:r>
              <a:rPr lang="en-GB" altLang="nl-NL" sz="2400" dirty="0" err="1" smtClean="0"/>
              <a:t>dringt</a:t>
            </a:r>
            <a:r>
              <a:rPr lang="en-GB" altLang="nl-NL" sz="2400" dirty="0" smtClean="0"/>
              <a:t> </a:t>
            </a:r>
          </a:p>
          <a:p>
            <a:pPr marL="0" indent="0">
              <a:lnSpc>
                <a:spcPct val="80000"/>
              </a:lnSpc>
              <a:buNone/>
            </a:pPr>
            <a:r>
              <a:rPr lang="en-GB" altLang="nl-NL" sz="2400" dirty="0" smtClean="0"/>
              <a:t>	</a:t>
            </a:r>
            <a:r>
              <a:rPr lang="en-GB" altLang="nl-NL" sz="2400" dirty="0" err="1" smtClean="0"/>
              <a:t>zelf</a:t>
            </a:r>
            <a:r>
              <a:rPr lang="en-GB" altLang="nl-NL" sz="2400" dirty="0" smtClean="0"/>
              <a:t> </a:t>
            </a:r>
            <a:r>
              <a:rPr lang="en-GB" altLang="nl-NL" sz="2400" dirty="0" err="1" smtClean="0"/>
              <a:t>eicel</a:t>
            </a:r>
            <a:r>
              <a:rPr lang="en-GB" altLang="nl-NL" sz="2400" dirty="0" smtClean="0"/>
              <a:t> </a:t>
            </a:r>
            <a:r>
              <a:rPr lang="en-GB" altLang="nl-NL" sz="2400" dirty="0" err="1" smtClean="0"/>
              <a:t>binnen</a:t>
            </a:r>
            <a:endParaRPr lang="en-GB" altLang="nl-NL" sz="2400" dirty="0" smtClean="0"/>
          </a:p>
          <a:p>
            <a:pPr lvl="1">
              <a:lnSpc>
                <a:spcPct val="80000"/>
              </a:lnSpc>
            </a:pPr>
            <a:endParaRPr lang="en-GB" altLang="nl-NL" sz="2000" dirty="0" smtClean="0"/>
          </a:p>
          <a:p>
            <a:pPr lvl="1">
              <a:lnSpc>
                <a:spcPct val="80000"/>
              </a:lnSpc>
            </a:pPr>
            <a:r>
              <a:rPr lang="en-GB" altLang="nl-NL" sz="2000" dirty="0" err="1" smtClean="0"/>
              <a:t>Indicatie</a:t>
            </a:r>
            <a:r>
              <a:rPr lang="en-GB" altLang="nl-NL" sz="2000" dirty="0" smtClean="0"/>
              <a:t>: </a:t>
            </a:r>
            <a:r>
              <a:rPr lang="en-GB" altLang="nl-NL" sz="2000" dirty="0" err="1" smtClean="0"/>
              <a:t>dichte</a:t>
            </a:r>
            <a:r>
              <a:rPr lang="en-GB" altLang="nl-NL" sz="2000" dirty="0" smtClean="0"/>
              <a:t> </a:t>
            </a:r>
            <a:r>
              <a:rPr lang="en-GB" altLang="nl-NL" sz="2000" dirty="0" err="1" smtClean="0"/>
              <a:t>eileiders</a:t>
            </a:r>
            <a:r>
              <a:rPr lang="en-GB" altLang="nl-NL" sz="2000" dirty="0" smtClean="0"/>
              <a:t>, “</a:t>
            </a:r>
            <a:r>
              <a:rPr lang="en-GB" altLang="nl-NL" sz="2000" dirty="0" err="1" smtClean="0"/>
              <a:t>onverklaard</a:t>
            </a:r>
            <a:r>
              <a:rPr lang="en-GB" altLang="nl-NL" sz="2000" dirty="0" smtClean="0"/>
              <a:t>”</a:t>
            </a:r>
            <a:r>
              <a:rPr lang="en-GB" altLang="nl-NL" sz="2400" dirty="0"/>
              <a:t>		</a:t>
            </a:r>
            <a:endParaRPr lang="en-GB" altLang="nl-NL" sz="2400" dirty="0" smtClean="0"/>
          </a:p>
          <a:p>
            <a:pPr marL="0" indent="0">
              <a:lnSpc>
                <a:spcPct val="80000"/>
              </a:lnSpc>
              <a:buNone/>
            </a:pPr>
            <a:endParaRPr lang="en-GB" altLang="nl-NL" sz="2400" dirty="0" smtClean="0"/>
          </a:p>
          <a:p>
            <a:pPr marL="0" indent="0">
              <a:lnSpc>
                <a:spcPct val="80000"/>
              </a:lnSpc>
              <a:buNone/>
            </a:pPr>
            <a:endParaRPr lang="en-GB" altLang="nl-NL" sz="2400" dirty="0"/>
          </a:p>
          <a:p>
            <a:pPr>
              <a:lnSpc>
                <a:spcPct val="80000"/>
              </a:lnSpc>
            </a:pPr>
            <a:endParaRPr lang="en-GB" altLang="nl-NL" sz="2400" dirty="0" smtClean="0"/>
          </a:p>
          <a:p>
            <a:pPr>
              <a:lnSpc>
                <a:spcPct val="80000"/>
              </a:lnSpc>
            </a:pPr>
            <a:r>
              <a:rPr lang="en-GB" altLang="nl-NL" sz="2400" dirty="0" smtClean="0"/>
              <a:t>(</a:t>
            </a:r>
            <a:r>
              <a:rPr lang="en-GB" altLang="nl-NL" sz="2400" dirty="0" err="1" smtClean="0"/>
              <a:t>Zoek</a:t>
            </a:r>
            <a:r>
              <a:rPr lang="en-GB" altLang="nl-NL" sz="2400" dirty="0" smtClean="0"/>
              <a:t>-)ICSI: </a:t>
            </a:r>
            <a:r>
              <a:rPr lang="en-GB" altLang="nl-NL" sz="2400" dirty="0" err="1" smtClean="0"/>
              <a:t>één</a:t>
            </a:r>
            <a:r>
              <a:rPr lang="en-GB" altLang="nl-NL" sz="2400" dirty="0" smtClean="0"/>
              <a:t> </a:t>
            </a:r>
            <a:r>
              <a:rPr lang="en-GB" altLang="nl-NL" sz="2400" dirty="0" err="1"/>
              <a:t>zaadcel</a:t>
            </a:r>
            <a:r>
              <a:rPr lang="en-GB" altLang="nl-NL" sz="2400" dirty="0"/>
              <a:t> </a:t>
            </a:r>
            <a:r>
              <a:rPr lang="en-GB" altLang="nl-NL" sz="2400" dirty="0" err="1"/>
              <a:t>wordt</a:t>
            </a:r>
            <a:r>
              <a:rPr lang="en-GB" altLang="nl-NL" sz="2400" dirty="0"/>
              <a:t> </a:t>
            </a:r>
            <a:r>
              <a:rPr lang="en-GB" altLang="nl-NL" sz="2400" dirty="0" smtClean="0"/>
              <a:t>in </a:t>
            </a:r>
            <a:r>
              <a:rPr lang="en-GB" altLang="nl-NL" sz="2400" dirty="0" err="1" smtClean="0"/>
              <a:t>eicel</a:t>
            </a:r>
            <a:r>
              <a:rPr lang="en-GB" altLang="nl-NL" sz="2400" dirty="0"/>
              <a:t> </a:t>
            </a:r>
            <a:r>
              <a:rPr lang="en-GB" altLang="nl-NL" sz="2400" dirty="0" err="1" smtClean="0"/>
              <a:t>ge</a:t>
            </a:r>
            <a:r>
              <a:rPr lang="nl-NL" altLang="nl-NL" sz="2400" dirty="0"/>
              <a:t>ï</a:t>
            </a:r>
            <a:r>
              <a:rPr lang="en-GB" altLang="nl-NL" sz="2400" dirty="0" err="1" smtClean="0"/>
              <a:t>njecteerd</a:t>
            </a:r>
            <a:endParaRPr lang="en-GB" altLang="nl-NL" sz="2400" dirty="0" smtClean="0"/>
          </a:p>
          <a:p>
            <a:pPr lvl="1">
              <a:lnSpc>
                <a:spcPct val="80000"/>
              </a:lnSpc>
            </a:pPr>
            <a:endParaRPr lang="en-GB" altLang="nl-NL" sz="2000" dirty="0" smtClean="0"/>
          </a:p>
          <a:p>
            <a:pPr lvl="1">
              <a:lnSpc>
                <a:spcPct val="80000"/>
              </a:lnSpc>
            </a:pPr>
            <a:r>
              <a:rPr lang="en-GB" altLang="nl-NL" sz="2000" dirty="0" err="1" smtClean="0"/>
              <a:t>Indicatie</a:t>
            </a:r>
            <a:r>
              <a:rPr lang="en-GB" altLang="nl-NL" sz="2000" dirty="0" smtClean="0"/>
              <a:t>: </a:t>
            </a:r>
            <a:r>
              <a:rPr lang="en-GB" altLang="nl-NL" sz="2000" dirty="0" err="1" smtClean="0"/>
              <a:t>sterk</a:t>
            </a:r>
            <a:r>
              <a:rPr lang="en-GB" altLang="nl-NL" sz="2000" dirty="0" smtClean="0"/>
              <a:t> </a:t>
            </a:r>
            <a:r>
              <a:rPr lang="en-GB" altLang="nl-NL" sz="2000" dirty="0" err="1" smtClean="0"/>
              <a:t>verminderd</a:t>
            </a:r>
            <a:r>
              <a:rPr lang="en-GB" altLang="nl-NL" sz="2000" dirty="0" smtClean="0"/>
              <a:t> </a:t>
            </a:r>
            <a:r>
              <a:rPr lang="en-GB" altLang="nl-NL" sz="2000" dirty="0" err="1" smtClean="0"/>
              <a:t>aantal</a:t>
            </a:r>
            <a:r>
              <a:rPr lang="en-GB" altLang="nl-NL" sz="2000" dirty="0" smtClean="0"/>
              <a:t> </a:t>
            </a:r>
            <a:r>
              <a:rPr lang="en-GB" altLang="nl-NL" sz="2000" dirty="0" err="1" smtClean="0"/>
              <a:t>zaadcellen</a:t>
            </a:r>
            <a:endParaRPr lang="en-GB" altLang="nl-NL" sz="2000" dirty="0"/>
          </a:p>
          <a:p>
            <a:pPr>
              <a:lnSpc>
                <a:spcPct val="80000"/>
              </a:lnSpc>
            </a:pPr>
            <a:endParaRPr lang="en-GB" altLang="nl-NL" sz="2400" dirty="0"/>
          </a:p>
          <a:p>
            <a:pPr>
              <a:lnSpc>
                <a:spcPct val="80000"/>
              </a:lnSpc>
            </a:pPr>
            <a:endParaRPr lang="en-GB" altLang="nl-NL" sz="2400" dirty="0" smtClean="0"/>
          </a:p>
          <a:p>
            <a:pPr marL="0" indent="0">
              <a:buNone/>
            </a:pPr>
            <a:endParaRPr lang="nl-NL" dirty="0"/>
          </a:p>
        </p:txBody>
      </p:sp>
      <p:sp>
        <p:nvSpPr>
          <p:cNvPr id="6" name="Rectangle 2"/>
          <p:cNvSpPr>
            <a:spLocks noGrp="1" noChangeArrowheads="1"/>
          </p:cNvSpPr>
          <p:nvPr>
            <p:ph type="title"/>
          </p:nvPr>
        </p:nvSpPr>
        <p:spPr>
          <a:xfrm>
            <a:off x="673100" y="812142"/>
            <a:ext cx="10766044" cy="1325563"/>
          </a:xfrm>
        </p:spPr>
        <p:txBody>
          <a:bodyPr/>
          <a:lstStyle/>
          <a:p>
            <a:pPr eaLnBrk="1" hangingPunct="1"/>
            <a:r>
              <a:rPr lang="nl-NL" altLang="nl-NL" dirty="0" smtClean="0">
                <a:solidFill>
                  <a:srgbClr val="E89E00"/>
                </a:solidFill>
              </a:rPr>
              <a:t>Verschil IVF &amp; ICSI</a:t>
            </a:r>
          </a:p>
        </p:txBody>
      </p:sp>
      <p:pic>
        <p:nvPicPr>
          <p:cNvPr id="4" name="Eicel met sperma_klein.WMV"/>
          <p:cNvPicPr>
            <a:picLocks noChangeAspect="1" noChangeArrowheads="1"/>
          </p:cNvPicPr>
          <p:nvPr>
            <a:videoFile r:link="rId1"/>
          </p:nvPr>
        </p:nvPicPr>
        <p:blipFill rotWithShape="1">
          <a:blip r:embed="rId5">
            <a:extLst>
              <a:ext uri="{28A0092B-C50C-407E-A947-70E740481C1C}">
                <a14:useLocalDpi xmlns:a14="http://schemas.microsoft.com/office/drawing/2010/main" val="0"/>
              </a:ext>
            </a:extLst>
          </a:blip>
          <a:srcRect l="2344" r="2184"/>
          <a:stretch/>
        </p:blipFill>
        <p:spPr>
          <a:xfrm>
            <a:off x="8887231" y="1501050"/>
            <a:ext cx="2864728" cy="2250168"/>
          </a:xfrm>
          <a:prstGeom prst="rect">
            <a:avLst/>
          </a:prstGeom>
        </p:spPr>
      </p:pic>
      <p:pic>
        <p:nvPicPr>
          <p:cNvPr id="5" name="Picture 4" descr="iv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887231" y="3887740"/>
            <a:ext cx="2864728" cy="2152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Audiobestand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1066478"/>
      </p:ext>
    </p:extLst>
  </p:cSld>
  <p:clrMapOvr>
    <a:masterClrMapping/>
  </p:clrMapOvr>
  <mc:AlternateContent xmlns:mc="http://schemas.openxmlformats.org/markup-compatibility/2006">
    <mc:Choice xmlns:p14="http://schemas.microsoft.com/office/powerpoint/2010/main" Requires="p14">
      <p:transition spd="med" p14:dur="700" advTm="95806">
        <p:fade/>
      </p:transition>
    </mc:Choice>
    <mc:Fallback>
      <p:transition spd="med" advTm="958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786584"/>
            <a:ext cx="10766044" cy="1325563"/>
          </a:xfrm>
        </p:spPr>
        <p:txBody>
          <a:bodyPr/>
          <a:lstStyle/>
          <a:p>
            <a:r>
              <a:rPr lang="nl-NL" dirty="0" smtClean="0">
                <a:solidFill>
                  <a:srgbClr val="E89E00"/>
                </a:solidFill>
              </a:rPr>
              <a:t>Huisregels</a:t>
            </a:r>
            <a:endParaRPr lang="nl-NL" dirty="0">
              <a:solidFill>
                <a:srgbClr val="E89E00"/>
              </a:solidFill>
            </a:endParaRPr>
          </a:p>
        </p:txBody>
      </p:sp>
      <p:sp>
        <p:nvSpPr>
          <p:cNvPr id="3" name="Tijdelijke aanduiding voor inhoud 2"/>
          <p:cNvSpPr>
            <a:spLocks noGrp="1"/>
          </p:cNvSpPr>
          <p:nvPr>
            <p:ph sz="half" idx="2"/>
          </p:nvPr>
        </p:nvSpPr>
        <p:spPr>
          <a:xfrm>
            <a:off x="673100" y="1968455"/>
            <a:ext cx="11257570" cy="4249464"/>
          </a:xfrm>
        </p:spPr>
        <p:txBody>
          <a:bodyPr/>
          <a:lstStyle/>
          <a:p>
            <a:endParaRPr lang="nl-NL" altLang="nl-NL" sz="1000" dirty="0" smtClean="0"/>
          </a:p>
          <a:p>
            <a:pPr marL="0" indent="0">
              <a:buNone/>
            </a:pPr>
            <a:r>
              <a:rPr lang="nl-NL" altLang="nl-NL" dirty="0" smtClean="0"/>
              <a:t>Op dag van eicelpunctie: Partner, donor of begeleider brengt de vrouw en haalt na de punctie weer op</a:t>
            </a:r>
            <a:endParaRPr lang="nl-NL" altLang="nl-NL" sz="1000" dirty="0" smtClean="0"/>
          </a:p>
          <a:p>
            <a:pPr marL="0" indent="0">
              <a:buNone/>
            </a:pPr>
            <a:endParaRPr lang="nl-NL" altLang="nl-NL" sz="1000" dirty="0" smtClean="0"/>
          </a:p>
          <a:p>
            <a:pPr marL="0" indent="0">
              <a:buNone/>
            </a:pPr>
            <a:r>
              <a:rPr lang="nl-NL" altLang="nl-NL" dirty="0" smtClean="0"/>
              <a:t>Indien u verkoudheidsklachten heeft, draagt u in het ziekenhuis een mond neus masker (bij de ingang en de balie van Q4 te verkrijgen)</a:t>
            </a:r>
            <a:endParaRPr lang="en-US" altLang="nl-NL" dirty="0"/>
          </a:p>
          <a:p>
            <a:endParaRPr lang="nl-NL" altLang="nl-NL" dirty="0" smtClean="0"/>
          </a:p>
          <a:p>
            <a:endParaRPr lang="nl-NL" altLang="nl-NL" dirty="0"/>
          </a:p>
          <a:p>
            <a:endParaRPr lang="nl-NL" altLang="nl-NL" dirty="0" smtClean="0"/>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5875151"/>
      </p:ext>
    </p:extLst>
  </p:cSld>
  <p:clrMapOvr>
    <a:masterClrMapping/>
  </p:clrMapOvr>
  <mc:AlternateContent xmlns:mc="http://schemas.openxmlformats.org/markup-compatibility/2006">
    <mc:Choice xmlns:p14="http://schemas.microsoft.com/office/powerpoint/2010/main" Requires="p14">
      <p:transition spd="med" p14:dur="700" advTm="22362">
        <p:fade/>
      </p:transition>
    </mc:Choice>
    <mc:Fallback>
      <p:transition spd="med" advTm="223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812710"/>
            <a:ext cx="10766044" cy="1120776"/>
          </a:xfrm>
        </p:spPr>
        <p:txBody>
          <a:bodyPr/>
          <a:lstStyle/>
          <a:p>
            <a:r>
              <a:rPr lang="nl-NL" altLang="nl-NL" dirty="0">
                <a:solidFill>
                  <a:srgbClr val="E89E00"/>
                </a:solidFill>
              </a:rPr>
              <a:t>Medicatie</a:t>
            </a:r>
            <a:endParaRPr lang="nl-NL" dirty="0">
              <a:solidFill>
                <a:srgbClr val="E89E00"/>
              </a:solidFill>
            </a:endParaRPr>
          </a:p>
        </p:txBody>
      </p:sp>
      <p:sp>
        <p:nvSpPr>
          <p:cNvPr id="3" name="Tijdelijke aanduiding voor inhoud 2"/>
          <p:cNvSpPr>
            <a:spLocks noGrp="1"/>
          </p:cNvSpPr>
          <p:nvPr>
            <p:ph sz="half" idx="2"/>
          </p:nvPr>
        </p:nvSpPr>
        <p:spPr>
          <a:xfrm>
            <a:off x="694944" y="2083981"/>
            <a:ext cx="10744200" cy="4092982"/>
          </a:xfrm>
        </p:spPr>
        <p:txBody>
          <a:bodyPr/>
          <a:lstStyle/>
          <a:p>
            <a:pPr marL="0" indent="0">
              <a:buNone/>
            </a:pPr>
            <a:r>
              <a:rPr lang="nl-NL" altLang="nl-NL" dirty="0" smtClean="0"/>
              <a:t>Geneesmiddelen zijn uitsluitend </a:t>
            </a:r>
            <a:r>
              <a:rPr lang="nl-NL" altLang="nl-NL" dirty="0"/>
              <a:t>te verkrijgen in het AMC </a:t>
            </a:r>
            <a:endParaRPr lang="nl-NL" altLang="nl-NL" dirty="0" smtClean="0"/>
          </a:p>
          <a:p>
            <a:endParaRPr lang="nl-NL" altLang="nl-NL" dirty="0"/>
          </a:p>
          <a:p>
            <a:pPr marL="0" indent="0">
              <a:buNone/>
            </a:pPr>
            <a:r>
              <a:rPr lang="en-US" altLang="nl-NL" dirty="0" err="1"/>
              <a:t>Medicijnen</a:t>
            </a:r>
            <a:r>
              <a:rPr lang="en-US" altLang="nl-NL" dirty="0"/>
              <a:t> </a:t>
            </a:r>
            <a:r>
              <a:rPr lang="en-US" altLang="nl-NL" b="1" u="sng" dirty="0" err="1"/>
              <a:t>altijd</a:t>
            </a:r>
            <a:r>
              <a:rPr lang="en-US" altLang="nl-NL" dirty="0"/>
              <a:t> </a:t>
            </a:r>
            <a:r>
              <a:rPr lang="en-US" altLang="nl-NL" dirty="0" err="1"/>
              <a:t>controleren</a:t>
            </a:r>
            <a:r>
              <a:rPr lang="en-US" altLang="nl-NL" dirty="0"/>
              <a:t> </a:t>
            </a:r>
            <a:r>
              <a:rPr lang="en-US" altLang="nl-NL" dirty="0" err="1"/>
              <a:t>bij</a:t>
            </a:r>
            <a:r>
              <a:rPr lang="en-US" altLang="nl-NL" dirty="0"/>
              <a:t> </a:t>
            </a:r>
            <a:r>
              <a:rPr lang="en-US" altLang="nl-NL" dirty="0" err="1" smtClean="0"/>
              <a:t>ophalen</a:t>
            </a:r>
            <a:endParaRPr lang="en-US" altLang="nl-NL" dirty="0" smtClean="0"/>
          </a:p>
          <a:p>
            <a:endParaRPr lang="en-US" altLang="nl-NL" dirty="0" smtClean="0"/>
          </a:p>
          <a:p>
            <a:pPr marL="0" indent="0">
              <a:buNone/>
              <a:defRPr/>
            </a:pPr>
            <a:r>
              <a:rPr lang="nl-NL" altLang="nl-NL" dirty="0" smtClean="0"/>
              <a:t>Indien u medicatie over heeft, gooi deze niet weg maar bewaar voor een eventuele volgende behandeling</a:t>
            </a:r>
            <a:endParaRPr lang="nl-NL" altLang="nl-NL" sz="2000" dirty="0"/>
          </a:p>
          <a:p>
            <a:pPr>
              <a:buFontTx/>
              <a:buChar char="-"/>
            </a:pPr>
            <a:endParaRPr lang="nl-NL" altLang="nl-NL" sz="2000" dirty="0"/>
          </a:p>
          <a:p>
            <a:pPr>
              <a:buFontTx/>
              <a:buChar char="-"/>
            </a:pPr>
            <a:endParaRPr lang="nl-NL" altLang="nl-NL" sz="2000" dirty="0" smtClean="0"/>
          </a:p>
          <a:p>
            <a:endParaRPr lang="nl-NL" sz="2000" dirty="0"/>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43704134"/>
      </p:ext>
    </p:extLst>
  </p:cSld>
  <p:clrMapOvr>
    <a:masterClrMapping/>
  </p:clrMapOvr>
  <mc:AlternateContent xmlns:mc="http://schemas.openxmlformats.org/markup-compatibility/2006">
    <mc:Choice xmlns:p14="http://schemas.microsoft.com/office/powerpoint/2010/main" Requires="p14">
      <p:transition spd="med" p14:dur="700" advTm="43338">
        <p:fade/>
      </p:transition>
    </mc:Choice>
    <mc:Fallback>
      <p:transition spd="med" advTm="43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799647"/>
            <a:ext cx="10766044" cy="1325563"/>
          </a:xfrm>
        </p:spPr>
        <p:txBody>
          <a:bodyPr/>
          <a:lstStyle/>
          <a:p>
            <a:r>
              <a:rPr lang="nl-NL" dirty="0">
                <a:solidFill>
                  <a:srgbClr val="E89E00"/>
                </a:solidFill>
              </a:rPr>
              <a:t>Psychische belasting </a:t>
            </a:r>
          </a:p>
        </p:txBody>
      </p:sp>
      <p:sp>
        <p:nvSpPr>
          <p:cNvPr id="3" name="Tijdelijke aanduiding voor inhoud 2"/>
          <p:cNvSpPr>
            <a:spLocks noGrp="1"/>
          </p:cNvSpPr>
          <p:nvPr>
            <p:ph sz="half" idx="2"/>
          </p:nvPr>
        </p:nvSpPr>
        <p:spPr>
          <a:xfrm>
            <a:off x="684022" y="1981518"/>
            <a:ext cx="10744200" cy="3751308"/>
          </a:xfrm>
        </p:spPr>
        <p:txBody>
          <a:bodyPr/>
          <a:lstStyle/>
          <a:p>
            <a:pPr marL="0" indent="0">
              <a:buNone/>
            </a:pPr>
            <a:r>
              <a:rPr lang="nl-NL" dirty="0"/>
              <a:t>Onvervulde kinderwens zorgt vaak voor extra druk op uw </a:t>
            </a:r>
            <a:r>
              <a:rPr lang="nl-NL" dirty="0" smtClean="0"/>
              <a:t>relatie;</a:t>
            </a:r>
          </a:p>
          <a:p>
            <a:r>
              <a:rPr lang="nl-NL" sz="1800" dirty="0"/>
              <a:t>E</a:t>
            </a:r>
            <a:r>
              <a:rPr lang="nl-NL" sz="1800" dirty="0" smtClean="0"/>
              <a:t>en </a:t>
            </a:r>
            <a:r>
              <a:rPr lang="nl-NL" sz="1800" dirty="0"/>
              <a:t>IVF/ICSI-behandeling </a:t>
            </a:r>
            <a:r>
              <a:rPr lang="nl-NL" sz="1800" dirty="0" smtClean="0"/>
              <a:t>kan veel </a:t>
            </a:r>
            <a:r>
              <a:rPr lang="nl-NL" sz="1800" dirty="0"/>
              <a:t>spanning </a:t>
            </a:r>
            <a:r>
              <a:rPr lang="nl-NL" sz="1800" dirty="0" smtClean="0"/>
              <a:t>geven door onzekerheid</a:t>
            </a:r>
          </a:p>
          <a:p>
            <a:r>
              <a:rPr lang="nl-NL" sz="1800" dirty="0"/>
              <a:t>D</a:t>
            </a:r>
            <a:r>
              <a:rPr lang="nl-NL" sz="1800" dirty="0" smtClean="0"/>
              <a:t>oor </a:t>
            </a:r>
            <a:r>
              <a:rPr lang="nl-NL" sz="1800" dirty="0"/>
              <a:t>de </a:t>
            </a:r>
            <a:r>
              <a:rPr lang="nl-NL" sz="1800" dirty="0" smtClean="0"/>
              <a:t>hormonen kunt u zich kwetsbaarder, emotioneler </a:t>
            </a:r>
            <a:r>
              <a:rPr lang="nl-NL" sz="1800" dirty="0"/>
              <a:t>of </a:t>
            </a:r>
            <a:r>
              <a:rPr lang="nl-NL" sz="1800" dirty="0" smtClean="0"/>
              <a:t>prikkelbaarder voelen</a:t>
            </a:r>
          </a:p>
          <a:p>
            <a:r>
              <a:rPr lang="nl-NL" sz="1800" dirty="0" smtClean="0"/>
              <a:t>Mensen in uw omgeving vragen (te) veel of geven goedbedoeld (ongewenst) advies</a:t>
            </a:r>
          </a:p>
          <a:p>
            <a:pPr marL="0" indent="0">
              <a:buNone/>
            </a:pPr>
            <a:endParaRPr lang="nl-NL" dirty="0" smtClean="0"/>
          </a:p>
          <a:p>
            <a:r>
              <a:rPr lang="nl-NL" dirty="0" smtClean="0"/>
              <a:t>Indien gewenst kunt u een </a:t>
            </a:r>
            <a:r>
              <a:rPr lang="nl-NL" dirty="0"/>
              <a:t>afspraak maken met </a:t>
            </a:r>
            <a:r>
              <a:rPr lang="nl-NL" dirty="0" smtClean="0"/>
              <a:t>een aan </a:t>
            </a:r>
            <a:r>
              <a:rPr lang="nl-NL" dirty="0"/>
              <a:t>het CVV verbonden </a:t>
            </a:r>
            <a:r>
              <a:rPr lang="nl-NL" dirty="0" smtClean="0"/>
              <a:t>counselor om te praten of</a:t>
            </a:r>
            <a:endParaRPr lang="nl-NL" dirty="0"/>
          </a:p>
          <a:p>
            <a:r>
              <a:rPr lang="nl-NL" dirty="0" smtClean="0"/>
              <a:t>Lotgenoten contact bij vruchtbaarheidsproblematiek via patiënten vereniging </a:t>
            </a:r>
            <a:r>
              <a:rPr lang="nl-NL" dirty="0"/>
              <a:t>Freya (www.freya.nl</a:t>
            </a:r>
            <a:r>
              <a:rPr lang="nl-NL" dirty="0" smtClean="0"/>
              <a:t>)</a:t>
            </a:r>
            <a:endParaRPr lang="nl-NL" altLang="nl-NL" sz="2000" dirty="0"/>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1575435"/>
      </p:ext>
    </p:extLst>
  </p:cSld>
  <p:clrMapOvr>
    <a:masterClrMapping/>
  </p:clrMapOvr>
  <mc:AlternateContent xmlns:mc="http://schemas.openxmlformats.org/markup-compatibility/2006">
    <mc:Choice xmlns:p14="http://schemas.microsoft.com/office/powerpoint/2010/main" Requires="p14">
      <p:transition spd="med" p14:dur="700" advTm="60504">
        <p:fade/>
      </p:transition>
    </mc:Choice>
    <mc:Fallback>
      <p:transition spd="med" advTm="605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E89E00"/>
                </a:solidFill>
              </a:rPr>
              <a:t>Contact in de toekomst en opvragen gegevens van vrouw en behandelaren kind</a:t>
            </a:r>
            <a:endParaRPr lang="nl-NL" dirty="0">
              <a:solidFill>
                <a:srgbClr val="E89E00"/>
              </a:solidFill>
            </a:endParaRPr>
          </a:p>
        </p:txBody>
      </p:sp>
      <p:sp>
        <p:nvSpPr>
          <p:cNvPr id="7" name="Tijdelijke aanduiding voor inhoud 6"/>
          <p:cNvSpPr>
            <a:spLocks noGrp="1"/>
          </p:cNvSpPr>
          <p:nvPr>
            <p:ph sz="half" idx="2"/>
          </p:nvPr>
        </p:nvSpPr>
        <p:spPr/>
        <p:txBody>
          <a:bodyPr/>
          <a:lstStyle/>
          <a:p>
            <a:pPr marL="0" indent="0">
              <a:buNone/>
            </a:pPr>
            <a:r>
              <a:rPr lang="nl-NL" dirty="0"/>
              <a:t>Als onderdeel </a:t>
            </a:r>
            <a:r>
              <a:rPr lang="nl-NL" dirty="0" smtClean="0"/>
              <a:t>van </a:t>
            </a:r>
            <a:r>
              <a:rPr lang="nl-NL" dirty="0"/>
              <a:t>registraties, </a:t>
            </a:r>
            <a:r>
              <a:rPr lang="nl-NL" dirty="0" smtClean="0"/>
              <a:t>kwaliteitsprogramma’s</a:t>
            </a:r>
            <a:r>
              <a:rPr lang="nl-NL" dirty="0"/>
              <a:t> </a:t>
            </a:r>
            <a:r>
              <a:rPr lang="nl-NL" dirty="0" smtClean="0"/>
              <a:t>en </a:t>
            </a:r>
            <a:r>
              <a:rPr lang="nl-NL" dirty="0"/>
              <a:t>wetenschappelijk onderzoek </a:t>
            </a:r>
            <a:r>
              <a:rPr lang="nl-NL" dirty="0" smtClean="0"/>
              <a:t>nemen wij eventueel </a:t>
            </a:r>
            <a:r>
              <a:rPr lang="nl-NL" dirty="0"/>
              <a:t>contact met u </a:t>
            </a:r>
            <a:r>
              <a:rPr lang="nl-NL" dirty="0" smtClean="0"/>
              <a:t>op </a:t>
            </a:r>
            <a:r>
              <a:rPr lang="nl-NL" dirty="0"/>
              <a:t>ná uw </a:t>
            </a:r>
            <a:r>
              <a:rPr lang="nl-NL" dirty="0" smtClean="0"/>
              <a:t>behandeling</a:t>
            </a:r>
            <a:endParaRPr lang="nl-NL" dirty="0"/>
          </a:p>
          <a:p>
            <a:pPr marL="0" indent="0">
              <a:buNone/>
            </a:pPr>
            <a:endParaRPr lang="nl-NL" dirty="0" smtClean="0"/>
          </a:p>
          <a:p>
            <a:pPr marL="0" indent="0">
              <a:buNone/>
            </a:pPr>
            <a:r>
              <a:rPr lang="nl-NL" dirty="0" smtClean="0"/>
              <a:t>Wij </a:t>
            </a:r>
            <a:r>
              <a:rPr lang="nl-NL" dirty="0"/>
              <a:t>vragen u </a:t>
            </a:r>
            <a:r>
              <a:rPr lang="nl-NL" dirty="0" smtClean="0"/>
              <a:t>hier </a:t>
            </a:r>
            <a:r>
              <a:rPr lang="nl-NL" dirty="0"/>
              <a:t>toestemming </a:t>
            </a:r>
            <a:r>
              <a:rPr lang="nl-NL" dirty="0" smtClean="0"/>
              <a:t>voor opvragen gegevens van vrouw en het kind via een formulier dat u kunt ondertekenen</a:t>
            </a:r>
          </a:p>
          <a:p>
            <a:pPr marL="0" indent="0">
              <a:buNone/>
            </a:pPr>
            <a:endParaRPr lang="nl-NL" dirty="0"/>
          </a:p>
          <a:p>
            <a:pPr marL="0" indent="0">
              <a:buNone/>
            </a:pPr>
            <a:r>
              <a:rPr lang="nl-NL" dirty="0" smtClean="0"/>
              <a:t>Informatie waar wij eventueel naar zullen vragen hebben betrekking op uw eigen gezondheid en de gezondheid, groei &amp; ontwikkeling van uw kind</a:t>
            </a:r>
          </a:p>
        </p:txBody>
      </p:sp>
      <p:sp>
        <p:nvSpPr>
          <p:cNvPr id="9" name="Tijdelijke aanduiding voor voettekst 3"/>
          <p:cNvSpPr>
            <a:spLocks noGrp="1"/>
          </p:cNvSpPr>
          <p:nvPr>
            <p:ph type="ftr" sz="quarter" idx="11"/>
          </p:nvPr>
        </p:nvSpPr>
        <p:spPr>
          <a:xfrm>
            <a:off x="711200" y="6381750"/>
            <a:ext cx="4114800" cy="365125"/>
          </a:xfrm>
        </p:spPr>
        <p:txBody>
          <a:bodyPr/>
          <a:lstStyle/>
          <a:p>
            <a:endParaRPr lang="nl-NL" dirty="0"/>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4047179"/>
      </p:ext>
    </p:extLst>
  </p:cSld>
  <p:clrMapOvr>
    <a:masterClrMapping/>
  </p:clrMapOvr>
  <mc:AlternateContent xmlns:mc="http://schemas.openxmlformats.org/markup-compatibility/2006">
    <mc:Choice xmlns:p14="http://schemas.microsoft.com/office/powerpoint/2010/main" Requires="p14">
      <p:transition spd="med" p14:dur="700" advTm="48077">
        <p:fade/>
      </p:transition>
    </mc:Choice>
    <mc:Fallback>
      <p:transition spd="med" advTm="480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73100" y="812706"/>
            <a:ext cx="10766044" cy="1325563"/>
          </a:xfrm>
        </p:spPr>
        <p:txBody>
          <a:bodyPr/>
          <a:lstStyle/>
          <a:p>
            <a:pPr eaLnBrk="1" hangingPunct="1"/>
            <a:r>
              <a:rPr lang="nl-NL" altLang="nl-NL" dirty="0" smtClean="0">
                <a:solidFill>
                  <a:srgbClr val="E89E00"/>
                </a:solidFill>
              </a:rPr>
              <a:t>Fases in IVF of ICSI behandeling: </a:t>
            </a:r>
            <a:r>
              <a:rPr lang="nl-NL" altLang="nl-NL" sz="2600" dirty="0" smtClean="0">
                <a:solidFill>
                  <a:srgbClr val="E89E00"/>
                </a:solidFill>
              </a:rPr>
              <a:t/>
            </a:r>
            <a:br>
              <a:rPr lang="nl-NL" altLang="nl-NL" sz="2600" dirty="0" smtClean="0">
                <a:solidFill>
                  <a:srgbClr val="E89E00"/>
                </a:solidFill>
              </a:rPr>
            </a:br>
            <a:r>
              <a:rPr lang="nl-NL" altLang="nl-NL" sz="2600" dirty="0" smtClean="0">
                <a:solidFill>
                  <a:srgbClr val="E89E00"/>
                </a:solidFill>
              </a:rPr>
              <a:t>1.Voorbereiden menstruele cyclus</a:t>
            </a:r>
          </a:p>
        </p:txBody>
      </p:sp>
      <p:pic>
        <p:nvPicPr>
          <p:cNvPr id="14" name="Picture 4" descr="Oral-C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584710" y="1651554"/>
            <a:ext cx="1956570" cy="183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jdelijke aanduiding voor inhoud 2"/>
          <p:cNvSpPr>
            <a:spLocks noGrp="1"/>
          </p:cNvSpPr>
          <p:nvPr>
            <p:ph sz="half" idx="2"/>
          </p:nvPr>
        </p:nvSpPr>
        <p:spPr>
          <a:xfrm>
            <a:off x="723011" y="2331371"/>
            <a:ext cx="6790073" cy="2067968"/>
          </a:xfrm>
        </p:spPr>
        <p:txBody>
          <a:bodyPr/>
          <a:lstStyle/>
          <a:p>
            <a:pPr marL="0" indent="0">
              <a:buNone/>
            </a:pPr>
            <a:r>
              <a:rPr lang="nl-NL" altLang="nl-NL" dirty="0" smtClean="0"/>
              <a:t>De Pil</a:t>
            </a:r>
          </a:p>
          <a:p>
            <a:r>
              <a:rPr lang="nl-NL" altLang="nl-NL" sz="1800" dirty="0" smtClean="0"/>
              <a:t>Start </a:t>
            </a:r>
            <a:r>
              <a:rPr lang="nl-NL" altLang="nl-NL" sz="1800" dirty="0"/>
              <a:t>de pil op de eerste dag van de menstruatie</a:t>
            </a:r>
          </a:p>
          <a:p>
            <a:r>
              <a:rPr lang="nl-NL" altLang="nl-NL" sz="1800" dirty="0"/>
              <a:t>Geen </a:t>
            </a:r>
            <a:r>
              <a:rPr lang="nl-NL" altLang="nl-NL" sz="1800" dirty="0" smtClean="0"/>
              <a:t>stopweek</a:t>
            </a:r>
            <a:endParaRPr lang="nl-NL" altLang="nl-NL" sz="1800" dirty="0"/>
          </a:p>
        </p:txBody>
      </p:sp>
      <p:sp>
        <p:nvSpPr>
          <p:cNvPr id="16" name="Rechthoek 15"/>
          <p:cNvSpPr/>
          <p:nvPr/>
        </p:nvSpPr>
        <p:spPr>
          <a:xfrm>
            <a:off x="673100" y="3674862"/>
            <a:ext cx="11292477" cy="1000274"/>
          </a:xfrm>
          <a:prstGeom prst="rect">
            <a:avLst/>
          </a:prstGeom>
        </p:spPr>
        <p:txBody>
          <a:bodyPr wrap="square">
            <a:spAutoFit/>
          </a:bodyPr>
          <a:lstStyle/>
          <a:p>
            <a:r>
              <a:rPr lang="nl-NL" altLang="nl-NL" sz="2300" dirty="0" err="1" smtClean="0"/>
              <a:t>Triptofem</a:t>
            </a:r>
            <a:r>
              <a:rPr lang="nl-NL" altLang="nl-NL" sz="2300" dirty="0" smtClean="0"/>
              <a:t> (</a:t>
            </a:r>
            <a:r>
              <a:rPr lang="nl-NL" altLang="nl-NL" sz="2300" dirty="0" err="1" smtClean="0"/>
              <a:t>GnRH</a:t>
            </a:r>
            <a:r>
              <a:rPr lang="nl-NL" altLang="nl-NL" sz="2300" dirty="0" smtClean="0"/>
              <a:t>-agonist)</a:t>
            </a:r>
          </a:p>
          <a:p>
            <a:pPr marL="285750" indent="-285750">
              <a:buFont typeface="Arial" panose="020B0604020202020204" pitchFamily="34" charset="0"/>
              <a:buChar char="•"/>
            </a:pPr>
            <a:r>
              <a:rPr lang="nl-NL" altLang="nl-NL" dirty="0" smtClean="0"/>
              <a:t>Werking: onderdrukt hormonen in de hypofyse (klier hersenen) om een eisprong te voorkomen </a:t>
            </a:r>
          </a:p>
          <a:p>
            <a:pPr marL="285750" indent="-285750">
              <a:buFont typeface="Arial" panose="020B0604020202020204" pitchFamily="34" charset="0"/>
              <a:buChar char="•"/>
            </a:pPr>
            <a:r>
              <a:rPr lang="nl-NL" dirty="0" smtClean="0"/>
              <a:t>Bijwerkingen: stemmingswisselingen, opvliegers, hoofdpijn, vermoeidheid, branderigheid insteekplaats</a:t>
            </a:r>
            <a:endParaRPr lang="nl-NL" dirty="0"/>
          </a:p>
        </p:txBody>
      </p:sp>
      <p:pic>
        <p:nvPicPr>
          <p:cNvPr id="17"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73100" y="5189591"/>
            <a:ext cx="2641600" cy="163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611667" y="5196626"/>
            <a:ext cx="2641600" cy="167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550234" y="5196626"/>
            <a:ext cx="2651173" cy="167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udiobesta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547033"/>
      </p:ext>
    </p:extLst>
  </p:cSld>
  <p:clrMapOvr>
    <a:masterClrMapping/>
  </p:clrMapOvr>
  <mc:AlternateContent xmlns:mc="http://schemas.openxmlformats.org/markup-compatibility/2006">
    <mc:Choice xmlns:p14="http://schemas.microsoft.com/office/powerpoint/2010/main" Requires="p14">
      <p:transition spd="med" p14:dur="700" advTm="136990">
        <p:fade/>
      </p:transition>
    </mc:Choice>
    <mc:Fallback>
      <p:transition spd="med" advTm="136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73100" y="777095"/>
            <a:ext cx="10766044" cy="1325563"/>
          </a:xfrm>
        </p:spPr>
        <p:txBody>
          <a:bodyPr/>
          <a:lstStyle/>
          <a:p>
            <a:pPr eaLnBrk="1" hangingPunct="1"/>
            <a:r>
              <a:rPr lang="nl-NL" altLang="nl-NL" dirty="0" smtClean="0">
                <a:solidFill>
                  <a:srgbClr val="E89E00"/>
                </a:solidFill>
              </a:rPr>
              <a:t>7 fases in IVF of ICSI behandeling</a:t>
            </a:r>
            <a:br>
              <a:rPr lang="nl-NL" altLang="nl-NL" dirty="0" smtClean="0">
                <a:solidFill>
                  <a:srgbClr val="E89E00"/>
                </a:solidFill>
              </a:rPr>
            </a:br>
            <a:r>
              <a:rPr lang="nl-NL" altLang="nl-NL" sz="2600" dirty="0" smtClean="0">
                <a:solidFill>
                  <a:srgbClr val="E89E00"/>
                </a:solidFill>
              </a:rPr>
              <a:t>2. Stimulatie van de eierstokken</a:t>
            </a:r>
          </a:p>
        </p:txBody>
      </p:sp>
      <p:sp>
        <p:nvSpPr>
          <p:cNvPr id="15" name="Tijdelijke aanduiding voor inhoud 2"/>
          <p:cNvSpPr>
            <a:spLocks noGrp="1"/>
          </p:cNvSpPr>
          <p:nvPr>
            <p:ph sz="half" idx="2"/>
          </p:nvPr>
        </p:nvSpPr>
        <p:spPr>
          <a:xfrm>
            <a:off x="673100" y="4049486"/>
            <a:ext cx="11174911" cy="2116182"/>
          </a:xfrm>
        </p:spPr>
        <p:txBody>
          <a:bodyPr/>
          <a:lstStyle/>
          <a:p>
            <a:pPr marL="0" indent="0">
              <a:buNone/>
            </a:pPr>
            <a:r>
              <a:rPr lang="nl-NL" altLang="nl-NL" dirty="0" err="1" smtClean="0"/>
              <a:t>Meriofert</a:t>
            </a:r>
            <a:r>
              <a:rPr lang="nl-NL" altLang="nl-NL" dirty="0" smtClean="0"/>
              <a:t>/</a:t>
            </a:r>
            <a:r>
              <a:rPr lang="nl-NL" altLang="nl-NL" dirty="0" err="1" smtClean="0"/>
              <a:t>Fostimon</a:t>
            </a:r>
            <a:r>
              <a:rPr lang="nl-NL" altLang="nl-NL" dirty="0" smtClean="0"/>
              <a:t>: (Follikelstimulerend </a:t>
            </a:r>
            <a:r>
              <a:rPr lang="nl-NL" altLang="nl-NL" dirty="0" err="1" smtClean="0"/>
              <a:t>hormoon:FSH</a:t>
            </a:r>
            <a:r>
              <a:rPr lang="nl-NL" altLang="nl-NL" dirty="0" smtClean="0"/>
              <a:t>)</a:t>
            </a:r>
          </a:p>
          <a:p>
            <a:r>
              <a:rPr lang="nl-NL" altLang="nl-NL" sz="1800" dirty="0" smtClean="0"/>
              <a:t>Werking: stimuleert eierstokken tot groei en rijping van meerdere follikels (</a:t>
            </a:r>
            <a:r>
              <a:rPr lang="nl-NL" altLang="nl-NL" sz="1800" dirty="0" err="1" smtClean="0"/>
              <a:t>eiblaasjes</a:t>
            </a:r>
            <a:r>
              <a:rPr lang="nl-NL" altLang="nl-NL" sz="1800" dirty="0" smtClean="0"/>
              <a:t> met eicel) tegelijk</a:t>
            </a:r>
          </a:p>
          <a:p>
            <a:r>
              <a:rPr lang="nl-NL" altLang="nl-NL" sz="1800" dirty="0" smtClean="0"/>
              <a:t>Bijwerking: hoofdpijn, opgeblazen gevoel, buikkrampen, obstipatie, roodheid/ lichte zwelling injectieplaats</a:t>
            </a:r>
          </a:p>
          <a:p>
            <a:pPr marL="0" indent="0">
              <a:buNone/>
            </a:pPr>
            <a:endParaRPr lang="nl-NL" altLang="nl-NL" sz="1000" dirty="0" smtClean="0"/>
          </a:p>
        </p:txBody>
      </p:sp>
      <p:pic>
        <p:nvPicPr>
          <p:cNvPr id="16" name="Content Placeholder 3" descr="Ovarium.jpg"/>
          <p:cNvPicPr>
            <a:picLocks noChangeAspect="1"/>
          </p:cNvPicPr>
          <p:nvPr/>
        </p:nvPicPr>
        <p:blipFill>
          <a:blip r:embed="rId5"/>
          <a:srcRect t="12668" b="12668"/>
          <a:stretch>
            <a:fillRect/>
          </a:stretch>
        </p:blipFill>
        <p:spPr bwMode="auto">
          <a:xfrm>
            <a:off x="6178345" y="1721227"/>
            <a:ext cx="3577324" cy="219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
        <p:nvSpPr>
          <p:cNvPr id="2" name="Ovaal bijschrift 1"/>
          <p:cNvSpPr/>
          <p:nvPr/>
        </p:nvSpPr>
        <p:spPr>
          <a:xfrm>
            <a:off x="9041034" y="1207113"/>
            <a:ext cx="2493468" cy="1449977"/>
          </a:xfrm>
          <a:prstGeom prst="wedgeEllipseCallout">
            <a:avLst>
              <a:gd name="adj1" fmla="val -37598"/>
              <a:gd name="adj2" fmla="val 76014"/>
            </a:avLst>
          </a:prstGeom>
        </p:spPr>
        <p:style>
          <a:lnRef idx="3">
            <a:schemeClr val="lt1"/>
          </a:lnRef>
          <a:fillRef idx="1">
            <a:schemeClr val="dk1"/>
          </a:fillRef>
          <a:effectRef idx="1">
            <a:schemeClr val="dk1"/>
          </a:effectRef>
          <a:fontRef idx="minor">
            <a:schemeClr val="lt1"/>
          </a:fontRef>
        </p:style>
        <p:txBody>
          <a:bodyPr rtlCol="0" anchor="ctr"/>
          <a:lstStyle/>
          <a:p>
            <a:pPr algn="ctr"/>
            <a:r>
              <a:rPr lang="nl-NL" dirty="0" smtClean="0"/>
              <a:t>Echo  van eierstok met follikels</a:t>
            </a:r>
            <a:endParaRPr lang="nl-NL" dirty="0"/>
          </a:p>
        </p:txBody>
      </p:sp>
      <p:pic>
        <p:nvPicPr>
          <p:cNvPr id="17"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36044" y="2207090"/>
            <a:ext cx="2432169" cy="168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Lst>
        </p:spPr>
      </p:pic>
      <p:pic>
        <p:nvPicPr>
          <p:cNvPr id="4" name="Afbeelding 3"/>
          <p:cNvPicPr>
            <a:picLocks noChangeAspect="1"/>
          </p:cNvPicPr>
          <p:nvPr/>
        </p:nvPicPr>
        <p:blipFill>
          <a:blip r:embed="rId7"/>
          <a:stretch>
            <a:fillRect/>
          </a:stretch>
        </p:blipFill>
        <p:spPr>
          <a:xfrm>
            <a:off x="3268212" y="1845277"/>
            <a:ext cx="2772031" cy="2273642"/>
          </a:xfrm>
          <a:prstGeom prst="rect">
            <a:avLst/>
          </a:prstGeom>
        </p:spPr>
      </p:pic>
      <p:pic>
        <p:nvPicPr>
          <p:cNvPr id="9" name="Audiobesta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7276125"/>
      </p:ext>
    </p:extLst>
  </p:cSld>
  <p:clrMapOvr>
    <a:masterClrMapping/>
  </p:clrMapOvr>
  <mc:AlternateContent xmlns:mc="http://schemas.openxmlformats.org/markup-compatibility/2006">
    <mc:Choice xmlns:p14="http://schemas.microsoft.com/office/powerpoint/2010/main" Requires="p14">
      <p:transition spd="med" p14:dur="700" advTm="88834">
        <p:fade/>
      </p:transition>
    </mc:Choice>
    <mc:Fallback>
      <p:transition spd="med" advTm="888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73100" y="777095"/>
            <a:ext cx="10766044" cy="1325563"/>
          </a:xfrm>
        </p:spPr>
        <p:txBody>
          <a:bodyPr/>
          <a:lstStyle/>
          <a:p>
            <a:pPr eaLnBrk="1" hangingPunct="1"/>
            <a:r>
              <a:rPr lang="nl-NL" altLang="nl-NL" dirty="0" smtClean="0">
                <a:solidFill>
                  <a:srgbClr val="E89E00"/>
                </a:solidFill>
              </a:rPr>
              <a:t>7 fases in IVF of ICSI behandeling</a:t>
            </a:r>
            <a:br>
              <a:rPr lang="nl-NL" altLang="nl-NL" dirty="0" smtClean="0">
                <a:solidFill>
                  <a:srgbClr val="E89E00"/>
                </a:solidFill>
              </a:rPr>
            </a:br>
            <a:r>
              <a:rPr lang="nl-NL" altLang="nl-NL" sz="2600" dirty="0" smtClean="0">
                <a:solidFill>
                  <a:srgbClr val="E89E00"/>
                </a:solidFill>
              </a:rPr>
              <a:t>2. Stimulatie van de eierstokken</a:t>
            </a:r>
          </a:p>
        </p:txBody>
      </p:sp>
      <p:sp>
        <p:nvSpPr>
          <p:cNvPr id="15" name="Tijdelijke aanduiding voor inhoud 2"/>
          <p:cNvSpPr>
            <a:spLocks noGrp="1"/>
          </p:cNvSpPr>
          <p:nvPr>
            <p:ph sz="half" idx="2"/>
          </p:nvPr>
        </p:nvSpPr>
        <p:spPr>
          <a:xfrm>
            <a:off x="673100" y="2416628"/>
            <a:ext cx="11174911" cy="3056708"/>
          </a:xfrm>
        </p:spPr>
        <p:txBody>
          <a:bodyPr/>
          <a:lstStyle/>
          <a:p>
            <a:pPr marL="0" indent="0">
              <a:buNone/>
            </a:pPr>
            <a:endParaRPr lang="nl-NL" altLang="nl-NL" sz="1000" dirty="0" smtClean="0"/>
          </a:p>
          <a:p>
            <a:pPr>
              <a:buNone/>
            </a:pPr>
            <a:r>
              <a:rPr lang="nl-NL" altLang="nl-NL" dirty="0" smtClean="0"/>
              <a:t>Risico </a:t>
            </a:r>
            <a:r>
              <a:rPr lang="nl-NL" altLang="nl-NL" dirty="0" err="1" smtClean="0"/>
              <a:t>Meriofert</a:t>
            </a:r>
            <a:r>
              <a:rPr lang="nl-NL" altLang="nl-NL" dirty="0" smtClean="0"/>
              <a:t>/</a:t>
            </a:r>
            <a:r>
              <a:rPr lang="nl-NL" altLang="nl-NL" dirty="0" err="1" smtClean="0"/>
              <a:t>Fostimon</a:t>
            </a:r>
            <a:r>
              <a:rPr lang="nl-NL" altLang="nl-NL" dirty="0"/>
              <a:t>:</a:t>
            </a:r>
            <a:endParaRPr lang="nl-NL" altLang="nl-NL" dirty="0" smtClean="0"/>
          </a:p>
          <a:p>
            <a:r>
              <a:rPr lang="nl-NL" altLang="nl-NL" dirty="0" smtClean="0"/>
              <a:t>Ovarieel hyperstimulatie syndroom (OHSS) door te veel follikels</a:t>
            </a:r>
          </a:p>
          <a:p>
            <a:pPr lvl="1"/>
            <a:r>
              <a:rPr lang="nl-NL" altLang="nl-NL" sz="1800" dirty="0" smtClean="0"/>
              <a:t>Vergrote eierstokken</a:t>
            </a:r>
          </a:p>
          <a:p>
            <a:pPr lvl="1"/>
            <a:r>
              <a:rPr lang="nl-NL" altLang="nl-NL" sz="1800" dirty="0" smtClean="0"/>
              <a:t>Vocht vasthouden buik</a:t>
            </a:r>
          </a:p>
          <a:p>
            <a:pPr lvl="1"/>
            <a:r>
              <a:rPr lang="nl-NL" altLang="nl-NL" sz="1800" dirty="0" smtClean="0"/>
              <a:t>Trombose risico</a:t>
            </a:r>
            <a:endParaRPr lang="nl-NL" altLang="nl-NL" sz="1800" dirty="0"/>
          </a:p>
        </p:txBody>
      </p:sp>
      <p:sp>
        <p:nvSpPr>
          <p:cNvPr id="4" name="Bijschrift met afgeronde rechthoek 3"/>
          <p:cNvSpPr/>
          <p:nvPr/>
        </p:nvSpPr>
        <p:spPr>
          <a:xfrm>
            <a:off x="4284616" y="3696788"/>
            <a:ext cx="7759337" cy="1776548"/>
          </a:xfrm>
          <a:prstGeom prst="wedgeRoundRectCallout">
            <a:avLst>
              <a:gd name="adj1" fmla="val -54563"/>
              <a:gd name="adj2" fmla="val -50245"/>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r>
              <a:rPr lang="nl-NL" b="1" u="sng" dirty="0" smtClean="0"/>
              <a:t>Meestal</a:t>
            </a:r>
            <a:r>
              <a:rPr lang="nl-NL" b="1" dirty="0" smtClean="0"/>
              <a:t>: </a:t>
            </a:r>
            <a:r>
              <a:rPr lang="nl-NL" dirty="0"/>
              <a:t>D</a:t>
            </a:r>
            <a:r>
              <a:rPr lang="nl-NL" dirty="0" smtClean="0"/>
              <a:t>oor met behandeling met adviezen: 2 liter drinken/dag, contact bij gewicht toename en/of toename buikomvang, misselijkheid</a:t>
            </a:r>
          </a:p>
          <a:p>
            <a:endParaRPr lang="nl-NL" sz="1000" dirty="0" smtClean="0"/>
          </a:p>
          <a:p>
            <a:r>
              <a:rPr lang="nl-NL" b="1" u="sng" dirty="0" smtClean="0"/>
              <a:t>Soms</a:t>
            </a:r>
            <a:r>
              <a:rPr lang="nl-NL" b="1" dirty="0" smtClean="0"/>
              <a:t>: </a:t>
            </a:r>
            <a:r>
              <a:rPr lang="nl-NL" dirty="0" smtClean="0"/>
              <a:t>Afbreken behandeling, opname ziekenhuis voor infuus met vocht en anti-trombose injecties</a:t>
            </a:r>
          </a:p>
        </p:txBody>
      </p:sp>
      <p:pic>
        <p:nvPicPr>
          <p:cNvPr id="8" name="Audiobesta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91311"/>
      </p:ext>
    </p:extLst>
  </p:cSld>
  <p:clrMapOvr>
    <a:masterClrMapping/>
  </p:clrMapOvr>
  <mc:AlternateContent xmlns:mc="http://schemas.openxmlformats.org/markup-compatibility/2006">
    <mc:Choice xmlns:p14="http://schemas.microsoft.com/office/powerpoint/2010/main" Requires="p14">
      <p:transition spd="med" p14:dur="700" advTm="98304">
        <p:fade/>
      </p:transition>
    </mc:Choice>
    <mc:Fallback>
      <p:transition spd="med" advTm="983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73100" y="782240"/>
            <a:ext cx="10766044" cy="1325563"/>
          </a:xfrm>
        </p:spPr>
        <p:txBody>
          <a:bodyPr/>
          <a:lstStyle/>
          <a:p>
            <a:pPr eaLnBrk="1" hangingPunct="1"/>
            <a:r>
              <a:rPr lang="nl-NL" altLang="nl-NL" dirty="0" smtClean="0">
                <a:solidFill>
                  <a:srgbClr val="E89E00"/>
                </a:solidFill>
              </a:rPr>
              <a:t>7 fases in IVF of ICSI behandeling</a:t>
            </a:r>
            <a:br>
              <a:rPr lang="nl-NL" altLang="nl-NL" dirty="0" smtClean="0">
                <a:solidFill>
                  <a:srgbClr val="E89E00"/>
                </a:solidFill>
              </a:rPr>
            </a:br>
            <a:r>
              <a:rPr lang="nl-NL" altLang="nl-NL" sz="2600" dirty="0" smtClean="0">
                <a:solidFill>
                  <a:srgbClr val="E89E00"/>
                </a:solidFill>
              </a:rPr>
              <a:t>2. Stimulatie van de eierstokken</a:t>
            </a:r>
          </a:p>
        </p:txBody>
      </p:sp>
      <p:sp>
        <p:nvSpPr>
          <p:cNvPr id="14" name="Tijdelijke aanduiding voor inhoud 2"/>
          <p:cNvSpPr>
            <a:spLocks noGrp="1"/>
          </p:cNvSpPr>
          <p:nvPr>
            <p:ph sz="half" idx="2"/>
          </p:nvPr>
        </p:nvSpPr>
        <p:spPr>
          <a:xfrm>
            <a:off x="673100" y="3793658"/>
            <a:ext cx="6790073" cy="2067968"/>
          </a:xfrm>
        </p:spPr>
        <p:txBody>
          <a:bodyPr/>
          <a:lstStyle/>
          <a:p>
            <a:pPr marL="0" indent="0">
              <a:buNone/>
            </a:pPr>
            <a:endParaRPr lang="nl-NL" altLang="nl-NL" dirty="0" smtClean="0"/>
          </a:p>
          <a:p>
            <a:pPr marL="0" indent="0">
              <a:buNone/>
            </a:pPr>
            <a:endParaRPr lang="nl-NL" dirty="0"/>
          </a:p>
        </p:txBody>
      </p:sp>
      <p:sp>
        <p:nvSpPr>
          <p:cNvPr id="15" name="Tijdelijke aanduiding voor inhoud 2"/>
          <p:cNvSpPr txBox="1">
            <a:spLocks/>
          </p:cNvSpPr>
          <p:nvPr/>
        </p:nvSpPr>
        <p:spPr>
          <a:xfrm>
            <a:off x="673100" y="3742194"/>
            <a:ext cx="11174911" cy="2688838"/>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altLang="nl-NL" sz="1800" dirty="0"/>
          </a:p>
        </p:txBody>
      </p:sp>
      <p:sp>
        <p:nvSpPr>
          <p:cNvPr id="16" name="Tijdelijke aanduiding voor inhoud 2"/>
          <p:cNvSpPr txBox="1">
            <a:spLocks/>
          </p:cNvSpPr>
          <p:nvPr/>
        </p:nvSpPr>
        <p:spPr>
          <a:xfrm>
            <a:off x="673099" y="2159267"/>
            <a:ext cx="11174911" cy="2210572"/>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ltLang="nl-NL" dirty="0" smtClean="0"/>
              <a:t>Indien follikels groot genoeg bij echo:</a:t>
            </a:r>
          </a:p>
          <a:p>
            <a:pPr marL="0" indent="0">
              <a:buNone/>
            </a:pPr>
            <a:r>
              <a:rPr lang="nl-NL" altLang="nl-NL" dirty="0" err="1"/>
              <a:t>G</a:t>
            </a:r>
            <a:r>
              <a:rPr lang="nl-NL" altLang="nl-NL" dirty="0" err="1" smtClean="0"/>
              <a:t>onasi</a:t>
            </a:r>
            <a:r>
              <a:rPr lang="nl-NL" altLang="nl-NL" dirty="0" smtClean="0"/>
              <a:t> injectie (humaan Chorion Gonadotrofine: </a:t>
            </a:r>
            <a:r>
              <a:rPr lang="nl-NL" altLang="nl-NL" dirty="0" err="1" smtClean="0"/>
              <a:t>hCG</a:t>
            </a:r>
            <a:r>
              <a:rPr lang="nl-NL" altLang="nl-NL" dirty="0" smtClean="0"/>
              <a:t>)</a:t>
            </a:r>
          </a:p>
          <a:p>
            <a:r>
              <a:rPr lang="nl-NL" altLang="nl-NL" sz="1800" dirty="0" smtClean="0"/>
              <a:t>Werking: zorgt voor laatste rijpingsfase follikels en stimuleert de aanmaak van Progesteron</a:t>
            </a:r>
          </a:p>
          <a:p>
            <a:r>
              <a:rPr lang="nl-NL" altLang="nl-NL" sz="1800" dirty="0" smtClean="0"/>
              <a:t>Bijwerking: </a:t>
            </a:r>
            <a:r>
              <a:rPr lang="nl-NL" altLang="nl-NL" sz="1800" dirty="0" err="1" smtClean="0"/>
              <a:t>Overstimulatie</a:t>
            </a:r>
            <a:r>
              <a:rPr lang="nl-NL" altLang="nl-NL" sz="1800" dirty="0" smtClean="0"/>
              <a:t> eierstokken, misselijkheid, lokale kneuzing, roodheid, branderigheid bij insteekplaats</a:t>
            </a:r>
          </a:p>
          <a:p>
            <a:endParaRPr lang="nl-NL" altLang="nl-NL" dirty="0" smtClean="0"/>
          </a:p>
          <a:p>
            <a:pPr marL="0" indent="0">
              <a:buNone/>
            </a:pPr>
            <a:r>
              <a:rPr lang="nl-NL" altLang="nl-NL" dirty="0" smtClean="0"/>
              <a:t>Afspreken:</a:t>
            </a:r>
          </a:p>
          <a:p>
            <a:r>
              <a:rPr lang="nl-NL" altLang="nl-NL" sz="1800" dirty="0" smtClean="0"/>
              <a:t>Datum &amp; tijdstip eicelpunctie</a:t>
            </a:r>
          </a:p>
          <a:p>
            <a:r>
              <a:rPr lang="nl-NL" altLang="nl-NL" sz="1800" dirty="0" smtClean="0"/>
              <a:t>Geen zaadlozing meer tot aan dag van de punctie</a:t>
            </a:r>
            <a:endParaRPr lang="nl-NL" altLang="nl-NL" sz="1800" dirty="0"/>
          </a:p>
          <a:p>
            <a:pPr marL="0" indent="0">
              <a:buFont typeface="Arial" panose="020B0604020202020204" pitchFamily="34" charset="0"/>
              <a:buNone/>
            </a:pPr>
            <a:endParaRPr lang="nl-NL" altLang="nl-NL" dirty="0"/>
          </a:p>
        </p:txBody>
      </p:sp>
      <p:pic>
        <p:nvPicPr>
          <p:cNvPr id="2" name="Afbeelding 1"/>
          <p:cNvPicPr>
            <a:picLocks noChangeAspect="1"/>
          </p:cNvPicPr>
          <p:nvPr/>
        </p:nvPicPr>
        <p:blipFill>
          <a:blip r:embed="rId5"/>
          <a:stretch>
            <a:fillRect/>
          </a:stretch>
        </p:blipFill>
        <p:spPr>
          <a:xfrm>
            <a:off x="8917285" y="172995"/>
            <a:ext cx="3102733" cy="2657321"/>
          </a:xfrm>
          <a:prstGeom prst="rect">
            <a:avLst/>
          </a:prstGeom>
        </p:spPr>
      </p:pic>
      <p:pic>
        <p:nvPicPr>
          <p:cNvPr id="7" name="Audiobesta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6609608"/>
      </p:ext>
    </p:extLst>
  </p:cSld>
  <p:clrMapOvr>
    <a:masterClrMapping/>
  </p:clrMapOvr>
  <mc:AlternateContent xmlns:mc="http://schemas.openxmlformats.org/markup-compatibility/2006">
    <mc:Choice xmlns:p14="http://schemas.microsoft.com/office/powerpoint/2010/main" Requires="p14">
      <p:transition spd="med" p14:dur="700" advTm="92082">
        <p:fade/>
      </p:transition>
    </mc:Choice>
    <mc:Fallback>
      <p:transition spd="med" advTm="920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73100" y="782240"/>
            <a:ext cx="10766044" cy="1325563"/>
          </a:xfrm>
        </p:spPr>
        <p:txBody>
          <a:bodyPr/>
          <a:lstStyle/>
          <a:p>
            <a:r>
              <a:rPr lang="nl-NL" altLang="nl-NL" dirty="0">
                <a:solidFill>
                  <a:srgbClr val="E89E00"/>
                </a:solidFill>
              </a:rPr>
              <a:t>7 fases in IVF of ICSI behandeling</a:t>
            </a:r>
            <a:br>
              <a:rPr lang="nl-NL" altLang="nl-NL" dirty="0">
                <a:solidFill>
                  <a:srgbClr val="E89E00"/>
                </a:solidFill>
              </a:rPr>
            </a:br>
            <a:r>
              <a:rPr lang="nl-NL" altLang="nl-NL" sz="2600" dirty="0">
                <a:solidFill>
                  <a:srgbClr val="E89E00"/>
                </a:solidFill>
              </a:rPr>
              <a:t>3. Eicelpunctie</a:t>
            </a:r>
            <a:endParaRPr lang="nl-NL" altLang="nl-NL" dirty="0" smtClean="0">
              <a:solidFill>
                <a:srgbClr val="E89E00"/>
              </a:solidFill>
            </a:endParaRPr>
          </a:p>
        </p:txBody>
      </p:sp>
      <p:sp>
        <p:nvSpPr>
          <p:cNvPr id="14" name="Tijdelijke aanduiding voor inhoud 2"/>
          <p:cNvSpPr>
            <a:spLocks noGrp="1"/>
          </p:cNvSpPr>
          <p:nvPr>
            <p:ph sz="half" idx="2"/>
          </p:nvPr>
        </p:nvSpPr>
        <p:spPr>
          <a:xfrm>
            <a:off x="673100" y="3793658"/>
            <a:ext cx="6790073" cy="2067968"/>
          </a:xfrm>
        </p:spPr>
        <p:txBody>
          <a:bodyPr/>
          <a:lstStyle/>
          <a:p>
            <a:pPr marL="0" indent="0">
              <a:buNone/>
            </a:pPr>
            <a:endParaRPr lang="nl-NL" altLang="nl-NL" dirty="0" smtClean="0"/>
          </a:p>
          <a:p>
            <a:pPr marL="0" indent="0">
              <a:buNone/>
            </a:pPr>
            <a:endParaRPr lang="nl-NL" dirty="0"/>
          </a:p>
        </p:txBody>
      </p:sp>
      <p:sp>
        <p:nvSpPr>
          <p:cNvPr id="8" name="Tijdelijke aanduiding voor inhoud 2"/>
          <p:cNvSpPr txBox="1">
            <a:spLocks/>
          </p:cNvSpPr>
          <p:nvPr/>
        </p:nvSpPr>
        <p:spPr>
          <a:xfrm>
            <a:off x="673101" y="2264738"/>
            <a:ext cx="6576786" cy="3378416"/>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ltLang="nl-NL" dirty="0" smtClean="0"/>
              <a:t>Dag van de punctie</a:t>
            </a:r>
          </a:p>
          <a:p>
            <a:r>
              <a:rPr lang="nl-NL" altLang="nl-NL" sz="1800" dirty="0" smtClean="0"/>
              <a:t>Thuis: douchen</a:t>
            </a:r>
            <a:r>
              <a:rPr lang="nl-NL" altLang="nl-NL" sz="1800" dirty="0"/>
              <a:t>, geen </a:t>
            </a:r>
            <a:r>
              <a:rPr lang="nl-NL" altLang="nl-NL" sz="1800" dirty="0" smtClean="0"/>
              <a:t>deodorant/parfum/bodylotion</a:t>
            </a:r>
          </a:p>
          <a:p>
            <a:r>
              <a:rPr lang="nl-NL" altLang="nl-NL" sz="1800" dirty="0" smtClean="0"/>
              <a:t>U </a:t>
            </a:r>
            <a:r>
              <a:rPr lang="nl-NL" altLang="nl-NL" sz="1800" dirty="0"/>
              <a:t>komt </a:t>
            </a:r>
            <a:r>
              <a:rPr lang="nl-NL" altLang="nl-NL" sz="1800" dirty="0" smtClean="0"/>
              <a:t>met </a:t>
            </a:r>
            <a:r>
              <a:rPr lang="nl-NL" altLang="nl-NL" sz="1800" dirty="0"/>
              <a:t>partner/begeleider </a:t>
            </a:r>
          </a:p>
          <a:p>
            <a:r>
              <a:rPr lang="nl-NL" altLang="nl-NL" sz="1800" dirty="0" smtClean="0"/>
              <a:t>De vrouw is </a:t>
            </a:r>
            <a:r>
              <a:rPr lang="nl-NL" altLang="nl-NL" sz="1800" dirty="0"/>
              <a:t>nuchter: 	</a:t>
            </a:r>
          </a:p>
          <a:p>
            <a:r>
              <a:rPr lang="nl-NL" altLang="nl-NL" sz="1800" dirty="0" smtClean="0"/>
              <a:t>U neemt rolstoel mee </a:t>
            </a:r>
            <a:r>
              <a:rPr lang="nl-NL" altLang="nl-NL" sz="1800" dirty="0"/>
              <a:t>naar Q4</a:t>
            </a:r>
          </a:p>
          <a:p>
            <a:r>
              <a:rPr lang="nl-NL" altLang="nl-NL" sz="1800" dirty="0"/>
              <a:t>U plast uit bij aankomst Q4</a:t>
            </a:r>
          </a:p>
          <a:p>
            <a:r>
              <a:rPr lang="nl-NL" altLang="nl-NL" sz="1800" dirty="0"/>
              <a:t>Man/donor (indien van toepassing) naar spermalab</a:t>
            </a:r>
          </a:p>
          <a:p>
            <a:r>
              <a:rPr lang="nl-NL" altLang="nl-NL" sz="1800" dirty="0"/>
              <a:t>Omkleden	</a:t>
            </a:r>
          </a:p>
        </p:txBody>
      </p:sp>
      <p:pic>
        <p:nvPicPr>
          <p:cNvPr id="10" name="Picture 5" descr="foto_ok_jurk"/>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86840" y="2732277"/>
            <a:ext cx="1775005" cy="248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small_Barret-gro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1443" y="1624904"/>
            <a:ext cx="965797" cy="96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small_Slof-met-profi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1443" y="5378727"/>
            <a:ext cx="965797" cy="9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al bijschrift 2"/>
          <p:cNvSpPr/>
          <p:nvPr/>
        </p:nvSpPr>
        <p:spPr>
          <a:xfrm>
            <a:off x="10097589" y="3004457"/>
            <a:ext cx="2094412" cy="1737360"/>
          </a:xfrm>
          <a:prstGeom prst="wedgeEllipseCallout">
            <a:avLst>
              <a:gd name="adj1" fmla="val -53265"/>
              <a:gd name="adj2" fmla="val 3768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dirty="0" smtClean="0"/>
              <a:t>BH mag aan, onderbroek mag uit </a:t>
            </a:r>
            <a:endParaRPr lang="nl-NL" dirty="0"/>
          </a:p>
        </p:txBody>
      </p:sp>
      <p:pic>
        <p:nvPicPr>
          <p:cNvPr id="11" name="Audiobesta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4395164"/>
      </p:ext>
    </p:extLst>
  </p:cSld>
  <p:clrMapOvr>
    <a:masterClrMapping/>
  </p:clrMapOvr>
  <mc:AlternateContent xmlns:mc="http://schemas.openxmlformats.org/markup-compatibility/2006">
    <mc:Choice xmlns:p14="http://schemas.microsoft.com/office/powerpoint/2010/main" Requires="p14">
      <p:transition spd="med" p14:dur="700" advTm="88009">
        <p:fade/>
      </p:transition>
    </mc:Choice>
    <mc:Fallback>
      <p:transition spd="med" advTm="880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73100" y="782240"/>
            <a:ext cx="10766044" cy="1325563"/>
          </a:xfrm>
        </p:spPr>
        <p:txBody>
          <a:bodyPr/>
          <a:lstStyle/>
          <a:p>
            <a:r>
              <a:rPr lang="nl-NL" altLang="nl-NL" dirty="0">
                <a:solidFill>
                  <a:srgbClr val="E89E00"/>
                </a:solidFill>
              </a:rPr>
              <a:t>7 fases in IVF of ICSI behandeling</a:t>
            </a:r>
            <a:br>
              <a:rPr lang="nl-NL" altLang="nl-NL" dirty="0">
                <a:solidFill>
                  <a:srgbClr val="E89E00"/>
                </a:solidFill>
              </a:rPr>
            </a:br>
            <a:r>
              <a:rPr lang="nl-NL" altLang="nl-NL" sz="2600" dirty="0">
                <a:solidFill>
                  <a:srgbClr val="E89E00"/>
                </a:solidFill>
              </a:rPr>
              <a:t>3. Eicelpunctie</a:t>
            </a:r>
            <a:endParaRPr lang="nl-NL" altLang="nl-NL" dirty="0" smtClean="0">
              <a:solidFill>
                <a:srgbClr val="E89E00"/>
              </a:solidFill>
            </a:endParaRPr>
          </a:p>
        </p:txBody>
      </p:sp>
      <p:sp>
        <p:nvSpPr>
          <p:cNvPr id="8" name="Tijdelijke aanduiding voor inhoud 2"/>
          <p:cNvSpPr txBox="1">
            <a:spLocks/>
          </p:cNvSpPr>
          <p:nvPr/>
        </p:nvSpPr>
        <p:spPr>
          <a:xfrm>
            <a:off x="673099" y="3746091"/>
            <a:ext cx="11174911" cy="2210572"/>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altLang="nl-NL" dirty="0"/>
          </a:p>
        </p:txBody>
      </p:sp>
      <p:pic>
        <p:nvPicPr>
          <p:cNvPr id="9" name="ani+echo.mpg">
            <a:hlinkClick r:id="" action="ppaction://media"/>
          </p:cNvPr>
          <p:cNvPicPr>
            <a:picLocks noGrp="1" noChangeAspect="1" noChangeArrowheads="1"/>
          </p:cNvPicPr>
          <p:nvPr>
            <p:ph idx="4294967295"/>
            <a:videoFile r:link="rId2"/>
            <p:extLst>
              <p:ext uri="{DAA4B4D4-6D71-4841-9C94-3DE7FCFB9230}">
                <p14:media xmlns:p14="http://schemas.microsoft.com/office/powerpoint/2010/main" r:link="rId1"/>
              </p:ext>
            </p:extLst>
          </p:nvPr>
        </p:nvPicPr>
        <p:blipFill>
          <a:blip r:embed="rId7"/>
          <a:srcRect/>
          <a:stretch>
            <a:fillRect/>
          </a:stretch>
        </p:blipFill>
        <p:spPr>
          <a:xfrm>
            <a:off x="5520344" y="1876334"/>
            <a:ext cx="6282265" cy="4711699"/>
          </a:xfrm>
          <a:prstGeom prst="rect">
            <a:avLst/>
          </a:prstGeom>
        </p:spPr>
      </p:pic>
      <p:sp>
        <p:nvSpPr>
          <p:cNvPr id="10" name="Tijdelijke aanduiding voor inhoud 2"/>
          <p:cNvSpPr txBox="1">
            <a:spLocks/>
          </p:cNvSpPr>
          <p:nvPr/>
        </p:nvSpPr>
        <p:spPr>
          <a:xfrm>
            <a:off x="673101" y="2264738"/>
            <a:ext cx="4198666" cy="3378416"/>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ltLang="nl-NL" dirty="0" smtClean="0"/>
              <a:t>Vaginale punctie:</a:t>
            </a:r>
          </a:p>
          <a:p>
            <a:r>
              <a:rPr lang="nl-NL" altLang="nl-NL" sz="1800" dirty="0" smtClean="0"/>
              <a:t>Reiniging vagina en steriel afdekken</a:t>
            </a:r>
          </a:p>
          <a:p>
            <a:r>
              <a:rPr lang="nl-NL" altLang="nl-NL" sz="1800" dirty="0" smtClean="0"/>
              <a:t>Echo wordt ingebracht in de vagina</a:t>
            </a:r>
          </a:p>
          <a:p>
            <a:r>
              <a:rPr lang="nl-NL" altLang="nl-NL" sz="1800" dirty="0" smtClean="0"/>
              <a:t>Punctienaald prikt door vaginawand in eierstok, zuigt follikels leeg</a:t>
            </a:r>
          </a:p>
          <a:p>
            <a:endParaRPr lang="nl-NL" altLang="nl-NL" sz="1800" dirty="0"/>
          </a:p>
          <a:p>
            <a:pPr marL="0" indent="0">
              <a:buNone/>
            </a:pPr>
            <a:r>
              <a:rPr lang="nl-NL" sz="1800" b="1" u="sng" dirty="0"/>
              <a:t>Risico’s eicelpunctie:</a:t>
            </a:r>
          </a:p>
          <a:p>
            <a:pPr marL="285750" indent="-285750"/>
            <a:r>
              <a:rPr lang="nl-NL" sz="1800" dirty="0"/>
              <a:t>Infectie 1% (blaas/ eierstokken)</a:t>
            </a:r>
          </a:p>
          <a:p>
            <a:pPr marL="285750" indent="-285750"/>
            <a:r>
              <a:rPr lang="nl-NL" sz="1800" dirty="0" smtClean="0"/>
              <a:t>Bloeding 1%</a:t>
            </a:r>
            <a:endParaRPr lang="nl-NL" sz="1800" dirty="0"/>
          </a:p>
          <a:p>
            <a:endParaRPr lang="nl-NL" altLang="nl-NL" sz="1800" dirty="0"/>
          </a:p>
        </p:txBody>
      </p:sp>
      <p:pic>
        <p:nvPicPr>
          <p:cNvPr id="4" name="Audiobestand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6343425"/>
      </p:ext>
    </p:extLst>
  </p:cSld>
  <p:clrMapOvr>
    <a:masterClrMapping/>
  </p:clrMapOvr>
  <mc:AlternateContent xmlns:mc="http://schemas.openxmlformats.org/markup-compatibility/2006">
    <mc:Choice xmlns:p14="http://schemas.microsoft.com/office/powerpoint/2010/main" Requires="p14">
      <p:transition spd="med" p14:dur="700" advTm="113755">
        <p:fade/>
      </p:transition>
    </mc:Choice>
    <mc:Fallback>
      <p:transition spd="med" advTm="1137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9533" objId="9"/>
        <p14:stopEvt time="67203" objId="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73100" y="782240"/>
            <a:ext cx="10766044" cy="1325563"/>
          </a:xfrm>
        </p:spPr>
        <p:txBody>
          <a:bodyPr/>
          <a:lstStyle/>
          <a:p>
            <a:r>
              <a:rPr lang="nl-NL" altLang="nl-NL" dirty="0">
                <a:solidFill>
                  <a:srgbClr val="E89E00"/>
                </a:solidFill>
              </a:rPr>
              <a:t>7 fases in IVF of ICSI behandeling</a:t>
            </a:r>
            <a:br>
              <a:rPr lang="nl-NL" altLang="nl-NL" dirty="0">
                <a:solidFill>
                  <a:srgbClr val="E89E00"/>
                </a:solidFill>
              </a:rPr>
            </a:br>
            <a:r>
              <a:rPr lang="nl-NL" altLang="nl-NL" sz="2600" dirty="0">
                <a:solidFill>
                  <a:srgbClr val="E89E00"/>
                </a:solidFill>
              </a:rPr>
              <a:t>3. Eicelpunctie</a:t>
            </a:r>
            <a:endParaRPr lang="nl-NL" altLang="nl-NL" dirty="0" smtClean="0">
              <a:solidFill>
                <a:srgbClr val="E89E00"/>
              </a:solidFill>
            </a:endParaRPr>
          </a:p>
        </p:txBody>
      </p:sp>
      <p:sp>
        <p:nvSpPr>
          <p:cNvPr id="14" name="Tijdelijke aanduiding voor inhoud 2"/>
          <p:cNvSpPr>
            <a:spLocks noGrp="1"/>
          </p:cNvSpPr>
          <p:nvPr>
            <p:ph sz="half" idx="2"/>
          </p:nvPr>
        </p:nvSpPr>
        <p:spPr>
          <a:xfrm>
            <a:off x="673100" y="2291428"/>
            <a:ext cx="10587083" cy="3743611"/>
          </a:xfrm>
        </p:spPr>
        <p:txBody>
          <a:bodyPr/>
          <a:lstStyle/>
          <a:p>
            <a:pPr marL="0" indent="0">
              <a:buNone/>
            </a:pPr>
            <a:r>
              <a:rPr lang="nl-NL" dirty="0" smtClean="0"/>
              <a:t>Eicelpunctie vindt plaats met sedatie ter pijnstilling en comfort</a:t>
            </a:r>
          </a:p>
          <a:p>
            <a:r>
              <a:rPr lang="nl-NL" altLang="nl-NL" sz="1800" dirty="0"/>
              <a:t>Ma t/m vr: diepe sedatie (“slaap”): </a:t>
            </a:r>
            <a:r>
              <a:rPr lang="nl-NL" altLang="nl-NL" sz="1800" dirty="0" smtClean="0"/>
              <a:t>Pijn </a:t>
            </a:r>
            <a:r>
              <a:rPr lang="nl-NL" altLang="nl-NL" sz="1800" dirty="0"/>
              <a:t>en slaapmedicatie via infuus</a:t>
            </a:r>
          </a:p>
          <a:p>
            <a:r>
              <a:rPr lang="nl-NL" altLang="nl-NL" sz="1800" dirty="0" smtClean="0"/>
              <a:t>Za/zondag</a:t>
            </a:r>
            <a:r>
              <a:rPr lang="nl-NL" altLang="nl-NL" sz="1800" dirty="0"/>
              <a:t>: lichte sedatie (“wakker/versuft</a:t>
            </a:r>
            <a:r>
              <a:rPr lang="nl-NL" altLang="nl-NL" sz="1800" dirty="0" smtClean="0"/>
              <a:t>”): Morfine </a:t>
            </a:r>
            <a:r>
              <a:rPr lang="nl-NL" altLang="nl-NL" sz="1800" dirty="0"/>
              <a:t>prik, Diazepam tablet</a:t>
            </a:r>
          </a:p>
          <a:p>
            <a:pPr marL="0" indent="0">
              <a:buNone/>
            </a:pPr>
            <a:endParaRPr lang="nl-NL" sz="1000" dirty="0"/>
          </a:p>
          <a:p>
            <a:pPr marL="0" indent="0">
              <a:buNone/>
            </a:pPr>
            <a:r>
              <a:rPr lang="nl-NL" dirty="0" smtClean="0"/>
              <a:t>Risico’s van de sedatie</a:t>
            </a:r>
            <a:endParaRPr lang="nl-NL" dirty="0"/>
          </a:p>
          <a:p>
            <a:r>
              <a:rPr lang="nl-NL" sz="1800" dirty="0"/>
              <a:t>Problemen met de </a:t>
            </a:r>
            <a:r>
              <a:rPr lang="nl-NL" sz="1800" dirty="0" smtClean="0"/>
              <a:t>ademhaling</a:t>
            </a:r>
            <a:endParaRPr lang="nl-NL" sz="1800" dirty="0"/>
          </a:p>
          <a:p>
            <a:r>
              <a:rPr lang="nl-NL" sz="1800" dirty="0" smtClean="0"/>
              <a:t>Problemen </a:t>
            </a:r>
            <a:r>
              <a:rPr lang="nl-NL" sz="1800" dirty="0"/>
              <a:t>met de bloeddruk </a:t>
            </a:r>
          </a:p>
          <a:p>
            <a:r>
              <a:rPr lang="nl-NL" sz="1800" dirty="0" smtClean="0"/>
              <a:t>Misselijkheid </a:t>
            </a:r>
          </a:p>
          <a:p>
            <a:r>
              <a:rPr lang="nl-NL" sz="1800" dirty="0" smtClean="0"/>
              <a:t>Sufheid</a:t>
            </a:r>
            <a:endParaRPr lang="nl-NL" sz="1800" dirty="0"/>
          </a:p>
          <a:p>
            <a:r>
              <a:rPr lang="nl-NL" sz="1800" dirty="0" smtClean="0"/>
              <a:t>Verminderd </a:t>
            </a:r>
            <a:r>
              <a:rPr lang="nl-NL" sz="1800" dirty="0"/>
              <a:t>reactievermogen en risico op </a:t>
            </a:r>
            <a:r>
              <a:rPr lang="nl-NL" sz="1800" dirty="0" smtClean="0"/>
              <a:t>vallen </a:t>
            </a:r>
          </a:p>
          <a:p>
            <a:pPr marL="0" indent="0">
              <a:buNone/>
            </a:pPr>
            <a:endParaRPr lang="nl-NL" dirty="0"/>
          </a:p>
        </p:txBody>
      </p:sp>
      <p:sp>
        <p:nvSpPr>
          <p:cNvPr id="15" name="Tijdelijke aanduiding voor inhoud 2"/>
          <p:cNvSpPr txBox="1">
            <a:spLocks/>
          </p:cNvSpPr>
          <p:nvPr/>
        </p:nvSpPr>
        <p:spPr>
          <a:xfrm>
            <a:off x="673100" y="3742194"/>
            <a:ext cx="11174911" cy="2688838"/>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altLang="nl-NL" sz="1800" dirty="0"/>
          </a:p>
        </p:txBody>
      </p:sp>
      <p:sp>
        <p:nvSpPr>
          <p:cNvPr id="2" name="Bijschrift met afgeronde rechthoek 1"/>
          <p:cNvSpPr/>
          <p:nvPr/>
        </p:nvSpPr>
        <p:spPr>
          <a:xfrm>
            <a:off x="6757851" y="3900586"/>
            <a:ext cx="5264331" cy="2732536"/>
          </a:xfrm>
          <a:prstGeom prst="wedgeRoundRectCallout">
            <a:avLst>
              <a:gd name="adj1" fmla="val -77217"/>
              <a:gd name="adj2" fmla="val -793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nl-NL" dirty="0" smtClean="0"/>
              <a:t>Niet </a:t>
            </a:r>
            <a:r>
              <a:rPr lang="nl-NL" dirty="0"/>
              <a:t>zonder begeleiding naar huis </a:t>
            </a:r>
            <a:endParaRPr lang="nl-NL" dirty="0" smtClean="0"/>
          </a:p>
          <a:p>
            <a:endParaRPr lang="nl-NL" dirty="0" smtClean="0"/>
          </a:p>
          <a:p>
            <a:r>
              <a:rPr lang="nl-NL" dirty="0"/>
              <a:t>I</a:t>
            </a:r>
            <a:r>
              <a:rPr lang="nl-NL" dirty="0" smtClean="0"/>
              <a:t>n </a:t>
            </a:r>
            <a:r>
              <a:rPr lang="nl-NL" dirty="0"/>
              <a:t>een rolstoel naar de </a:t>
            </a:r>
            <a:r>
              <a:rPr lang="nl-NL" dirty="0" smtClean="0"/>
              <a:t>auto</a:t>
            </a:r>
          </a:p>
          <a:p>
            <a:endParaRPr lang="nl-NL" dirty="0" smtClean="0"/>
          </a:p>
          <a:p>
            <a:r>
              <a:rPr lang="nl-NL" dirty="0"/>
              <a:t>T</a:t>
            </a:r>
            <a:r>
              <a:rPr lang="nl-NL" dirty="0" smtClean="0"/>
              <a:t>ot </a:t>
            </a:r>
            <a:r>
              <a:rPr lang="nl-NL" dirty="0"/>
              <a:t>12 uur na de sedatie </a:t>
            </a:r>
            <a:r>
              <a:rPr lang="nl-NL" dirty="0" smtClean="0"/>
              <a:t>niet deelnemen </a:t>
            </a:r>
            <a:r>
              <a:rPr lang="nl-NL" dirty="0"/>
              <a:t>aan </a:t>
            </a:r>
            <a:r>
              <a:rPr lang="nl-NL" dirty="0" smtClean="0"/>
              <a:t>verkeer, niet werken &amp; geen alcohol</a:t>
            </a:r>
          </a:p>
          <a:p>
            <a:endParaRPr lang="nl-NL" dirty="0" smtClean="0"/>
          </a:p>
          <a:p>
            <a:r>
              <a:rPr lang="nl-NL" dirty="0" smtClean="0"/>
              <a:t>Advies: eerste </a:t>
            </a:r>
            <a:r>
              <a:rPr lang="nl-NL" dirty="0"/>
              <a:t>24 uur na de ingreep niet </a:t>
            </a:r>
            <a:r>
              <a:rPr lang="nl-NL" dirty="0" smtClean="0"/>
              <a:t>alleen zijn </a:t>
            </a:r>
            <a:endParaRPr lang="nl-NL" dirty="0"/>
          </a:p>
        </p:txBody>
      </p:sp>
      <p:pic>
        <p:nvPicPr>
          <p:cNvPr id="10" name="Audiobesta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1100272"/>
      </p:ext>
    </p:extLst>
  </p:cSld>
  <p:clrMapOvr>
    <a:masterClrMapping/>
  </p:clrMapOvr>
  <mc:AlternateContent xmlns:mc="http://schemas.openxmlformats.org/markup-compatibility/2006">
    <mc:Choice xmlns:p14="http://schemas.microsoft.com/office/powerpoint/2010/main" Requires="p14">
      <p:transition spd="med" p14:dur="700" advTm="4343">
        <p:fade/>
      </p:transition>
    </mc:Choice>
    <mc:Fallback>
      <p:transition spd="med" advTm="43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KonicaMinolta</Template>
  <TotalTime>2984</TotalTime>
  <Words>1592</Words>
  <Application>Microsoft Office PowerPoint</Application>
  <PresentationFormat>Breedbeeld</PresentationFormat>
  <Paragraphs>235</Paragraphs>
  <Slides>23</Slides>
  <Notes>12</Notes>
  <HiddenSlides>0</HiddenSlides>
  <MMClips>22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23</vt:i4>
      </vt:variant>
    </vt:vector>
  </HeadingPairs>
  <TitlesOfParts>
    <vt:vector size="27" baseType="lpstr">
      <vt:lpstr>Arial</vt:lpstr>
      <vt:lpstr>Calibri</vt:lpstr>
      <vt:lpstr>Trebuchet MS</vt:lpstr>
      <vt:lpstr>Kantoorthema</vt:lpstr>
      <vt:lpstr>Voorlichting voor IVF &amp; ICSI</vt:lpstr>
      <vt:lpstr>Verschil IVF &amp; ICSI</vt:lpstr>
      <vt:lpstr>Fases in IVF of ICSI behandeling:  1.Voorbereiden menstruele cyclus</vt:lpstr>
      <vt:lpstr>7 fases in IVF of ICSI behandeling 2. Stimulatie van de eierstokken</vt:lpstr>
      <vt:lpstr>7 fases in IVF of ICSI behandeling 2. Stimulatie van de eierstokken</vt:lpstr>
      <vt:lpstr>7 fases in IVF of ICSI behandeling 2. Stimulatie van de eierstokken</vt:lpstr>
      <vt:lpstr>7 fases in IVF of ICSI behandeling 3. Eicelpunctie</vt:lpstr>
      <vt:lpstr>7 fases in IVF of ICSI behandeling 3. Eicelpunctie</vt:lpstr>
      <vt:lpstr>7 fases in IVF of ICSI behandeling 3. Eicelpunctie</vt:lpstr>
      <vt:lpstr>7 fases in IVF of ICSI behandeling 4. Bevruchting in het fertiliteits lab</vt:lpstr>
      <vt:lpstr>PowerPoint-presentatie</vt:lpstr>
      <vt:lpstr>PowerPoint-presentatie</vt:lpstr>
      <vt:lpstr>PowerPoint-presentatie</vt:lpstr>
      <vt:lpstr>Overzicht behandelschema</vt:lpstr>
      <vt:lpstr>PowerPoint-presentatie</vt:lpstr>
      <vt:lpstr>Lange termijn effect op gezondheid</vt:lpstr>
      <vt:lpstr>Wat is uw kans op een zwangerschap? Doorgaand, &gt; 12 weken</vt:lpstr>
      <vt:lpstr>Leefstijl, wat kunt u zelf doen</vt:lpstr>
      <vt:lpstr>Huisregels</vt:lpstr>
      <vt:lpstr>Huisregels</vt:lpstr>
      <vt:lpstr>Medicatie</vt:lpstr>
      <vt:lpstr>Psychische belasting </vt:lpstr>
      <vt:lpstr>Contact in de toekomst en opvragen gegevens van vrouw en behandelaren kind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Olaf van der Grijspaarde</dc:creator>
  <cp:lastModifiedBy>Tonch, N. (Nino)</cp:lastModifiedBy>
  <cp:revision>189</cp:revision>
  <dcterms:created xsi:type="dcterms:W3CDTF">2018-06-28T15:32:29Z</dcterms:created>
  <dcterms:modified xsi:type="dcterms:W3CDTF">2024-03-01T19:30:37Z</dcterms:modified>
</cp:coreProperties>
</file>